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57" r:id="rId5"/>
    <p:sldId id="258" r:id="rId6"/>
    <p:sldId id="277" r:id="rId7"/>
    <p:sldId id="259" r:id="rId8"/>
    <p:sldId id="260" r:id="rId9"/>
    <p:sldId id="262" r:id="rId10"/>
    <p:sldId id="263" r:id="rId11"/>
    <p:sldId id="264" r:id="rId12"/>
    <p:sldId id="266" r:id="rId13"/>
    <p:sldId id="267" r:id="rId14"/>
    <p:sldId id="271" r:id="rId15"/>
    <p:sldId id="272" r:id="rId16"/>
    <p:sldId id="273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5F5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6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3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3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5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8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7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8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07216-CF42-4CA8-9BEA-EFCB286FDA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EB3E5-507C-480A-83F7-4A68CC83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2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258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55A11"/>
                </a:solidFill>
                <a:latin typeface="Georgia" panose="02040502050405020303" pitchFamily="18" charset="0"/>
              </a:rPr>
              <a:t>4. </a:t>
            </a:r>
            <a:r>
              <a:rPr lang="en-US" dirty="0" smtClean="0">
                <a:solidFill>
                  <a:srgbClr val="C55A11"/>
                </a:solidFill>
                <a:latin typeface="Georgia" panose="02040502050405020303" pitchFamily="18" charset="0"/>
              </a:rPr>
              <a:t>Recruitment HRM</a:t>
            </a:r>
            <a:endParaRPr lang="en-US" dirty="0">
              <a:solidFill>
                <a:srgbClr val="C55A1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502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HRMS Training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9" y="0"/>
            <a:ext cx="1648748" cy="14889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61" y="3377101"/>
            <a:ext cx="9523809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1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l="41634" t="28125" r="1363" b="29613"/>
          <a:stretch/>
        </p:blipFill>
        <p:spPr>
          <a:xfrm>
            <a:off x="4662344" y="3081582"/>
            <a:ext cx="7416800" cy="3091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079" t="27927" r="1698" b="33185"/>
          <a:stretch/>
        </p:blipFill>
        <p:spPr>
          <a:xfrm>
            <a:off x="39019" y="760447"/>
            <a:ext cx="5781214" cy="22482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-51771"/>
            <a:ext cx="5428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The * symbol means you must complete that item.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086565" y="429172"/>
            <a:ext cx="3207392" cy="1189548"/>
            <a:chOff x="9086565" y="429172"/>
            <a:chExt cx="3207392" cy="1189548"/>
          </a:xfrm>
        </p:grpSpPr>
        <p:sp>
          <p:nvSpPr>
            <p:cNvPr id="24" name="TextBox 23"/>
            <p:cNvSpPr txBox="1"/>
            <p:nvPr/>
          </p:nvSpPr>
          <p:spPr>
            <a:xfrm>
              <a:off x="9086565" y="429172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14 (a)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09697" y="695390"/>
              <a:ext cx="31842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In case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of Replacement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,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mention Employee details who’s being replaced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14628" y="4776462"/>
            <a:ext cx="5939147" cy="811961"/>
            <a:chOff x="3514628" y="4776462"/>
            <a:chExt cx="5939147" cy="811961"/>
          </a:xfrm>
        </p:grpSpPr>
        <p:sp>
          <p:nvSpPr>
            <p:cNvPr id="32" name="Oval 31"/>
            <p:cNvSpPr/>
            <p:nvPr/>
          </p:nvSpPr>
          <p:spPr>
            <a:xfrm>
              <a:off x="6765714" y="4776462"/>
              <a:ext cx="2688061" cy="4953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Bent Arrow 41"/>
            <p:cNvSpPr/>
            <p:nvPr/>
          </p:nvSpPr>
          <p:spPr>
            <a:xfrm rot="10800000">
              <a:off x="3514628" y="5271650"/>
              <a:ext cx="4114801" cy="316773"/>
            </a:xfrm>
            <a:prstGeom prst="bentArrow">
              <a:avLst>
                <a:gd name="adj1" fmla="val 1511"/>
                <a:gd name="adj2" fmla="val 5080"/>
                <a:gd name="adj3" fmla="val 5935"/>
                <a:gd name="adj4" fmla="val 0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040" y="5271762"/>
            <a:ext cx="3414619" cy="901363"/>
            <a:chOff x="54040" y="5271762"/>
            <a:chExt cx="3414619" cy="901363"/>
          </a:xfrm>
        </p:grpSpPr>
        <p:sp>
          <p:nvSpPr>
            <p:cNvPr id="43" name="TextBox 42"/>
            <p:cNvSpPr txBox="1"/>
            <p:nvPr/>
          </p:nvSpPr>
          <p:spPr>
            <a:xfrm>
              <a:off x="54040" y="5526794"/>
              <a:ext cx="3414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In case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of </a:t>
              </a:r>
              <a:r>
                <a:rPr lang="en-US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Others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,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mention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hiring type properly.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040" y="5271762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14 (b)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212709" y="100620"/>
            <a:ext cx="4896988" cy="2518098"/>
            <a:chOff x="4212709" y="100620"/>
            <a:chExt cx="4896988" cy="2518098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4229100" y="1378719"/>
              <a:ext cx="866489" cy="8781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5095589" y="100620"/>
              <a:ext cx="4014108" cy="2518098"/>
              <a:chOff x="5486399" y="490599"/>
              <a:chExt cx="4014108" cy="251809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4"/>
              <a:srcRect l="23634" t="3540" r="20546" b="34178"/>
              <a:stretch/>
            </p:blipFill>
            <p:spPr>
              <a:xfrm>
                <a:off x="5486399" y="490599"/>
                <a:ext cx="4014108" cy="2518098"/>
              </a:xfrm>
              <a:custGeom>
                <a:avLst/>
                <a:gdLst>
                  <a:gd name="connsiteX0" fmla="*/ 2007054 w 4014108"/>
                  <a:gd name="connsiteY0" fmla="*/ 0 h 2518098"/>
                  <a:gd name="connsiteX1" fmla="*/ 4014108 w 4014108"/>
                  <a:gd name="connsiteY1" fmla="*/ 1259049 h 2518098"/>
                  <a:gd name="connsiteX2" fmla="*/ 3283727 w 4014108"/>
                  <a:gd name="connsiteY2" fmla="*/ 2230593 h 2518098"/>
                  <a:gd name="connsiteX3" fmla="*/ 3189558 w 4014108"/>
                  <a:gd name="connsiteY3" fmla="*/ 2274767 h 2518098"/>
                  <a:gd name="connsiteX4" fmla="*/ 3088109 w 4014108"/>
                  <a:gd name="connsiteY4" fmla="*/ 2325617 h 2518098"/>
                  <a:gd name="connsiteX5" fmla="*/ 3070060 w 4014108"/>
                  <a:gd name="connsiteY5" fmla="*/ 2325617 h 2518098"/>
                  <a:gd name="connsiteX6" fmla="*/ 2963735 w 4014108"/>
                  <a:gd name="connsiteY6" fmla="*/ 2366138 h 2518098"/>
                  <a:gd name="connsiteX7" fmla="*/ 2007054 w 4014108"/>
                  <a:gd name="connsiteY7" fmla="*/ 2518098 h 2518098"/>
                  <a:gd name="connsiteX8" fmla="*/ 1050373 w 4014108"/>
                  <a:gd name="connsiteY8" fmla="*/ 2366138 h 2518098"/>
                  <a:gd name="connsiteX9" fmla="*/ 944048 w 4014108"/>
                  <a:gd name="connsiteY9" fmla="*/ 2325617 h 2518098"/>
                  <a:gd name="connsiteX10" fmla="*/ 894510 w 4014108"/>
                  <a:gd name="connsiteY10" fmla="*/ 2325617 h 2518098"/>
                  <a:gd name="connsiteX11" fmla="*/ 761581 w 4014108"/>
                  <a:gd name="connsiteY11" fmla="*/ 2258988 h 2518098"/>
                  <a:gd name="connsiteX12" fmla="*/ 624293 w 4014108"/>
                  <a:gd name="connsiteY12" fmla="*/ 2175352 h 2518098"/>
                  <a:gd name="connsiteX13" fmla="*/ 592958 w 4014108"/>
                  <a:gd name="connsiteY13" fmla="*/ 2152242 h 2518098"/>
                  <a:gd name="connsiteX14" fmla="*/ 587853 w 4014108"/>
                  <a:gd name="connsiteY14" fmla="*/ 2149331 h 2518098"/>
                  <a:gd name="connsiteX15" fmla="*/ 0 w 4014108"/>
                  <a:gd name="connsiteY15" fmla="*/ 1259049 h 2518098"/>
                  <a:gd name="connsiteX16" fmla="*/ 2007054 w 4014108"/>
                  <a:gd name="connsiteY16" fmla="*/ 0 h 251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014108" h="2518098">
                    <a:moveTo>
                      <a:pt x="2007054" y="0"/>
                    </a:moveTo>
                    <a:cubicBezTo>
                      <a:pt x="3115519" y="0"/>
                      <a:pt x="4014108" y="563695"/>
                      <a:pt x="4014108" y="1259049"/>
                    </a:cubicBezTo>
                    <a:cubicBezTo>
                      <a:pt x="4014108" y="1650186"/>
                      <a:pt x="3729789" y="1999665"/>
                      <a:pt x="3283727" y="2230593"/>
                    </a:cubicBezTo>
                    <a:lnTo>
                      <a:pt x="3189558" y="2274767"/>
                    </a:lnTo>
                    <a:lnTo>
                      <a:pt x="3088109" y="2325617"/>
                    </a:lnTo>
                    <a:lnTo>
                      <a:pt x="3070060" y="2325617"/>
                    </a:lnTo>
                    <a:lnTo>
                      <a:pt x="2963735" y="2366138"/>
                    </a:lnTo>
                    <a:cubicBezTo>
                      <a:pt x="2679349" y="2463050"/>
                      <a:pt x="2353450" y="2518098"/>
                      <a:pt x="2007054" y="2518098"/>
                    </a:cubicBezTo>
                    <a:cubicBezTo>
                      <a:pt x="1660659" y="2518098"/>
                      <a:pt x="1334759" y="2463050"/>
                      <a:pt x="1050373" y="2366138"/>
                    </a:cubicBezTo>
                    <a:lnTo>
                      <a:pt x="944048" y="2325617"/>
                    </a:lnTo>
                    <a:lnTo>
                      <a:pt x="894510" y="2325617"/>
                    </a:lnTo>
                    <a:lnTo>
                      <a:pt x="761581" y="2258988"/>
                    </a:lnTo>
                    <a:cubicBezTo>
                      <a:pt x="713841" y="2232580"/>
                      <a:pt x="668025" y="2204665"/>
                      <a:pt x="624293" y="2175352"/>
                    </a:cubicBezTo>
                    <a:lnTo>
                      <a:pt x="592958" y="2152242"/>
                    </a:lnTo>
                    <a:lnTo>
                      <a:pt x="587853" y="2149331"/>
                    </a:lnTo>
                    <a:cubicBezTo>
                      <a:pt x="224647" y="1921488"/>
                      <a:pt x="0" y="1606726"/>
                      <a:pt x="0" y="1259049"/>
                    </a:cubicBezTo>
                    <a:cubicBezTo>
                      <a:pt x="0" y="563695"/>
                      <a:pt x="898589" y="0"/>
                      <a:pt x="2007054" y="0"/>
                    </a:cubicBezTo>
                    <a:close/>
                  </a:path>
                </a:pathLst>
              </a:custGeom>
            </p:spPr>
          </p:pic>
          <p:sp>
            <p:nvSpPr>
              <p:cNvPr id="20" name="Oval 19"/>
              <p:cNvSpPr/>
              <p:nvPr/>
            </p:nvSpPr>
            <p:spPr>
              <a:xfrm>
                <a:off x="5486399" y="490600"/>
                <a:ext cx="3990976" cy="251809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Connector 32"/>
            <p:cNvCxnSpPr>
              <a:endCxn id="20" idx="3"/>
            </p:cNvCxnSpPr>
            <p:nvPr/>
          </p:nvCxnSpPr>
          <p:spPr>
            <a:xfrm flipV="1">
              <a:off x="4212709" y="2249951"/>
              <a:ext cx="1467345" cy="118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7858515" y="6221262"/>
            <a:ext cx="4435442" cy="636738"/>
            <a:chOff x="7858515" y="6221262"/>
            <a:chExt cx="4435442" cy="636738"/>
          </a:xfrm>
        </p:grpSpPr>
        <p:sp>
          <p:nvSpPr>
            <p:cNvPr id="38" name="TextBox 37"/>
            <p:cNvSpPr txBox="1"/>
            <p:nvPr/>
          </p:nvSpPr>
          <p:spPr>
            <a:xfrm>
              <a:off x="7858515" y="6550223"/>
              <a:ext cx="4435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After entering all information click </a:t>
              </a:r>
              <a:r>
                <a:rPr lang="en-US" sz="1400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NEXT </a:t>
              </a:r>
              <a:r>
                <a:rPr lang="en-US" sz="14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to proceed </a:t>
              </a:r>
              <a:endParaRPr lang="en-US" sz="14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58515" y="6221262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15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063433" y="5358355"/>
            <a:ext cx="740228" cy="1045803"/>
            <a:chOff x="11063433" y="5358355"/>
            <a:chExt cx="740228" cy="1045803"/>
          </a:xfrm>
        </p:grpSpPr>
        <p:sp>
          <p:nvSpPr>
            <p:cNvPr id="40" name="Oval 39"/>
            <p:cNvSpPr/>
            <p:nvPr/>
          </p:nvSpPr>
          <p:spPr>
            <a:xfrm>
              <a:off x="11063433" y="5358355"/>
              <a:ext cx="740228" cy="5515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4"/>
            </p:cNvCxnSpPr>
            <p:nvPr/>
          </p:nvCxnSpPr>
          <p:spPr>
            <a:xfrm>
              <a:off x="11433547" y="5909898"/>
              <a:ext cx="0" cy="4942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765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74" t="9896" r="4173" b="27604"/>
          <a:stretch/>
        </p:blipFill>
        <p:spPr>
          <a:xfrm>
            <a:off x="177799" y="127000"/>
            <a:ext cx="9585815" cy="35123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439989" y="1214846"/>
            <a:ext cx="3323625" cy="13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5400000">
            <a:off x="6302794" y="1268417"/>
            <a:ext cx="409667" cy="4332217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922806" y="4101937"/>
            <a:ext cx="5938950" cy="1225433"/>
            <a:chOff x="3922806" y="4101937"/>
            <a:chExt cx="5938950" cy="1225433"/>
          </a:xfrm>
        </p:grpSpPr>
        <p:sp>
          <p:nvSpPr>
            <p:cNvPr id="26" name="TextBox 25"/>
            <p:cNvSpPr txBox="1"/>
            <p:nvPr/>
          </p:nvSpPr>
          <p:spPr>
            <a:xfrm>
              <a:off x="3922806" y="4404040"/>
              <a:ext cx="59389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Each section contains options, Select the most appropriate and relevant as per your requirement.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All are mandatory to fill.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22806" y="4101937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17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58493" y="3224681"/>
            <a:ext cx="740228" cy="1045803"/>
            <a:chOff x="9258493" y="3224681"/>
            <a:chExt cx="740228" cy="1045803"/>
          </a:xfrm>
        </p:grpSpPr>
        <p:sp>
          <p:nvSpPr>
            <p:cNvPr id="28" name="Oval 27"/>
            <p:cNvSpPr/>
            <p:nvPr/>
          </p:nvSpPr>
          <p:spPr>
            <a:xfrm>
              <a:off x="9258493" y="3224681"/>
              <a:ext cx="740228" cy="5515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9628607" y="3776224"/>
              <a:ext cx="0" cy="4942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9197533" y="4291087"/>
            <a:ext cx="1863216" cy="1458889"/>
            <a:chOff x="9197533" y="4291087"/>
            <a:chExt cx="1863216" cy="1458889"/>
          </a:xfrm>
        </p:grpSpPr>
        <p:sp>
          <p:nvSpPr>
            <p:cNvPr id="10" name="Rectangle 9"/>
            <p:cNvSpPr/>
            <p:nvPr/>
          </p:nvSpPr>
          <p:spPr>
            <a:xfrm>
              <a:off x="9227832" y="4549647"/>
              <a:ext cx="183291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After entering all information click </a:t>
              </a:r>
              <a:r>
                <a:rPr lang="en-US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NEXT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to proceed 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197533" y="4291087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18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4308" y="1578603"/>
            <a:ext cx="3518498" cy="2744564"/>
            <a:chOff x="404308" y="1578603"/>
            <a:chExt cx="3518498" cy="2744564"/>
          </a:xfrm>
        </p:grpSpPr>
        <p:grpSp>
          <p:nvGrpSpPr>
            <p:cNvPr id="19" name="Group 18"/>
            <p:cNvGrpSpPr/>
            <p:nvPr/>
          </p:nvGrpSpPr>
          <p:grpSpPr>
            <a:xfrm>
              <a:off x="856664" y="1578603"/>
              <a:ext cx="3066142" cy="2444696"/>
              <a:chOff x="986972" y="1418259"/>
              <a:chExt cx="3066142" cy="2444696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538514" y="1418259"/>
                <a:ext cx="2514600" cy="4687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/>
              <p:cNvCxnSpPr/>
              <p:nvPr/>
            </p:nvCxnSpPr>
            <p:spPr>
              <a:xfrm rot="5400000">
                <a:off x="891791" y="1978667"/>
                <a:ext cx="1979469" cy="1789107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404308" y="3953835"/>
              <a:ext cx="253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Georgia" panose="02040502050405020303" pitchFamily="18" charset="0"/>
                </a:rPr>
                <a:t>Stage 3</a:t>
              </a:r>
              <a:endParaRPr lang="en-US" dirty="0">
                <a:solidFill>
                  <a:srgbClr val="FF000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808233" y="369436"/>
            <a:ext cx="2417948" cy="1514275"/>
            <a:chOff x="9808233" y="369436"/>
            <a:chExt cx="2417948" cy="1514275"/>
          </a:xfrm>
        </p:grpSpPr>
        <p:sp>
          <p:nvSpPr>
            <p:cNvPr id="23" name="TextBox 22"/>
            <p:cNvSpPr txBox="1"/>
            <p:nvPr/>
          </p:nvSpPr>
          <p:spPr>
            <a:xfrm>
              <a:off x="9808233" y="683382"/>
              <a:ext cx="24179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Check this, if need </a:t>
              </a:r>
              <a:r>
                <a:rPr lang="en-US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different level positions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at same time. 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08233" y="369436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16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7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" t="9197" r="672" b="23304"/>
          <a:stretch/>
        </p:blipFill>
        <p:spPr>
          <a:xfrm>
            <a:off x="130629" y="104501"/>
            <a:ext cx="8955172" cy="342964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734059" y="608965"/>
            <a:ext cx="5314248" cy="1541216"/>
            <a:chOff x="6734059" y="608965"/>
            <a:chExt cx="5314248" cy="154121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39692" t="24375" r="20349" b="50446"/>
            <a:stretch/>
          </p:blipFill>
          <p:spPr>
            <a:xfrm>
              <a:off x="7734224" y="608965"/>
              <a:ext cx="4314083" cy="152835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731037" y="629059"/>
              <a:ext cx="4314083" cy="15211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6734059" y="964623"/>
              <a:ext cx="993791" cy="4209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34059" y="1380243"/>
              <a:ext cx="993791" cy="440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9085801" y="2198775"/>
            <a:ext cx="2959319" cy="918994"/>
            <a:chOff x="178289" y="4914801"/>
            <a:chExt cx="2959319" cy="918994"/>
          </a:xfrm>
        </p:grpSpPr>
        <p:sp>
          <p:nvSpPr>
            <p:cNvPr id="22" name="Rectangle 21"/>
            <p:cNvSpPr/>
            <p:nvPr/>
          </p:nvSpPr>
          <p:spPr>
            <a:xfrm>
              <a:off x="186998" y="5187464"/>
              <a:ext cx="29506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Select the appropriate reason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amongst given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.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8289" y="4914801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19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4" name="Bent Arrow 23"/>
          <p:cNvSpPr/>
          <p:nvPr/>
        </p:nvSpPr>
        <p:spPr>
          <a:xfrm rot="5400000" flipV="1">
            <a:off x="2367682" y="2910925"/>
            <a:ext cx="2899954" cy="78334"/>
          </a:xfrm>
          <a:prstGeom prst="bentArrow">
            <a:avLst>
              <a:gd name="adj1" fmla="val 1511"/>
              <a:gd name="adj2" fmla="val 5080"/>
              <a:gd name="adj3" fmla="val 5935"/>
              <a:gd name="adj4" fmla="val 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871620" y="4400069"/>
            <a:ext cx="3014025" cy="1472992"/>
            <a:chOff x="178289" y="4914801"/>
            <a:chExt cx="3014025" cy="1472992"/>
          </a:xfrm>
        </p:grpSpPr>
        <p:sp>
          <p:nvSpPr>
            <p:cNvPr id="26" name="Rectangle 25"/>
            <p:cNvSpPr/>
            <p:nvPr/>
          </p:nvSpPr>
          <p:spPr>
            <a:xfrm>
              <a:off x="186998" y="5187464"/>
              <a:ext cx="30053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Give the appropriate reason of not including this position requirement at start of year.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8289" y="4914801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20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8" name="Bent Arrow 27"/>
          <p:cNvSpPr/>
          <p:nvPr/>
        </p:nvSpPr>
        <p:spPr>
          <a:xfrm rot="16200000" flipH="1" flipV="1">
            <a:off x="4993638" y="2600648"/>
            <a:ext cx="2203709" cy="1779957"/>
          </a:xfrm>
          <a:prstGeom prst="bentArrow">
            <a:avLst>
              <a:gd name="adj1" fmla="val 0"/>
              <a:gd name="adj2" fmla="val 5080"/>
              <a:gd name="adj3" fmla="val 5935"/>
              <a:gd name="adj4" fmla="val 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243738" y="4644122"/>
            <a:ext cx="2142309" cy="1202570"/>
            <a:chOff x="6243738" y="4644122"/>
            <a:chExt cx="2142309" cy="1202570"/>
          </a:xfrm>
        </p:grpSpPr>
        <p:sp>
          <p:nvSpPr>
            <p:cNvPr id="30" name="TextBox 29"/>
            <p:cNvSpPr txBox="1"/>
            <p:nvPr/>
          </p:nvSpPr>
          <p:spPr>
            <a:xfrm>
              <a:off x="6243738" y="4644122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21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243738" y="4923362"/>
              <a:ext cx="214230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Share additional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remarks/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comments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89042" y="3074042"/>
            <a:ext cx="740228" cy="1045803"/>
            <a:chOff x="8289042" y="3074042"/>
            <a:chExt cx="740228" cy="1045803"/>
          </a:xfrm>
        </p:grpSpPr>
        <p:sp>
          <p:nvSpPr>
            <p:cNvPr id="32" name="Oval 31"/>
            <p:cNvSpPr/>
            <p:nvPr/>
          </p:nvSpPr>
          <p:spPr>
            <a:xfrm>
              <a:off x="8289042" y="3074042"/>
              <a:ext cx="740228" cy="5515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>
              <a:stCxn id="32" idx="4"/>
            </p:cNvCxnSpPr>
            <p:nvPr/>
          </p:nvCxnSpPr>
          <p:spPr>
            <a:xfrm>
              <a:off x="8659156" y="3625585"/>
              <a:ext cx="0" cy="4942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228082" y="4140448"/>
            <a:ext cx="3632614" cy="904891"/>
            <a:chOff x="9197533" y="4291087"/>
            <a:chExt cx="3632614" cy="904891"/>
          </a:xfrm>
        </p:grpSpPr>
        <p:sp>
          <p:nvSpPr>
            <p:cNvPr id="35" name="Rectangle 34"/>
            <p:cNvSpPr/>
            <p:nvPr/>
          </p:nvSpPr>
          <p:spPr>
            <a:xfrm>
              <a:off x="9227832" y="4549647"/>
              <a:ext cx="36023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After entering all information click </a:t>
              </a:r>
              <a:r>
                <a:rPr lang="en-US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NEXT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to proceed 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97533" y="4291087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23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9824" y="1704220"/>
            <a:ext cx="3300028" cy="2415625"/>
            <a:chOff x="409824" y="1704220"/>
            <a:chExt cx="3300028" cy="2415625"/>
          </a:xfrm>
        </p:grpSpPr>
        <p:grpSp>
          <p:nvGrpSpPr>
            <p:cNvPr id="5" name="Group 4"/>
            <p:cNvGrpSpPr/>
            <p:nvPr/>
          </p:nvGrpSpPr>
          <p:grpSpPr>
            <a:xfrm>
              <a:off x="856367" y="1704220"/>
              <a:ext cx="2853485" cy="2102585"/>
              <a:chOff x="986972" y="1385826"/>
              <a:chExt cx="3356912" cy="2629529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316502" y="1385826"/>
                <a:ext cx="3027382" cy="68559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/>
              <p:nvPr/>
            </p:nvCxnSpPr>
            <p:spPr>
              <a:xfrm rot="5400000">
                <a:off x="891791" y="2131067"/>
                <a:ext cx="1979469" cy="1789107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09824" y="3750513"/>
              <a:ext cx="253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Georgia" panose="02040502050405020303" pitchFamily="18" charset="0"/>
                </a:rPr>
                <a:t>Stage 4</a:t>
              </a:r>
              <a:endParaRPr lang="en-US" dirty="0">
                <a:solidFill>
                  <a:srgbClr val="FF0000"/>
                </a:solidFill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90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3" t="9375" r="1234" b="31558"/>
          <a:stretch/>
        </p:blipFill>
        <p:spPr>
          <a:xfrm>
            <a:off x="228600" y="253196"/>
            <a:ext cx="7572375" cy="255940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936893" y="1958739"/>
            <a:ext cx="3601959" cy="904891"/>
            <a:chOff x="9197533" y="4291087"/>
            <a:chExt cx="3601959" cy="904891"/>
          </a:xfrm>
        </p:grpSpPr>
        <p:sp>
          <p:nvSpPr>
            <p:cNvPr id="9" name="Rectangle 8"/>
            <p:cNvSpPr/>
            <p:nvPr/>
          </p:nvSpPr>
          <p:spPr>
            <a:xfrm>
              <a:off x="9227832" y="4549647"/>
              <a:ext cx="357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From Position Template, select the required one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97533" y="4291087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24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571868" y="599790"/>
            <a:ext cx="5575501" cy="1329378"/>
            <a:chOff x="6442328" y="578335"/>
            <a:chExt cx="5575501" cy="13293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41410" t="26736" r="15754" b="51637"/>
            <a:stretch/>
          </p:blipFill>
          <p:spPr>
            <a:xfrm>
              <a:off x="7334519" y="578335"/>
              <a:ext cx="4683310" cy="1329377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6442328" y="856342"/>
              <a:ext cx="742243" cy="2349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442328" y="1087244"/>
              <a:ext cx="742243" cy="2457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7198838" y="578335"/>
              <a:ext cx="4818991" cy="1329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389901" y="1694415"/>
            <a:ext cx="3659522" cy="1258499"/>
            <a:chOff x="3389901" y="1694415"/>
            <a:chExt cx="3659522" cy="1258499"/>
          </a:xfrm>
        </p:grpSpPr>
        <p:sp>
          <p:nvSpPr>
            <p:cNvPr id="19" name="Right Brace 18"/>
            <p:cNvSpPr/>
            <p:nvPr/>
          </p:nvSpPr>
          <p:spPr>
            <a:xfrm rot="5400000">
              <a:off x="4955338" y="128978"/>
              <a:ext cx="528647" cy="3659522"/>
            </a:xfrm>
            <a:prstGeom prst="rightBrace">
              <a:avLst>
                <a:gd name="adj1" fmla="val 8333"/>
                <a:gd name="adj2" fmla="val 6654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4597758" y="2092378"/>
              <a:ext cx="12878" cy="86053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044064" y="2823818"/>
            <a:ext cx="3571660" cy="2051460"/>
            <a:chOff x="9197533" y="4291087"/>
            <a:chExt cx="3571660" cy="2051460"/>
          </a:xfrm>
        </p:grpSpPr>
        <p:sp>
          <p:nvSpPr>
            <p:cNvPr id="24" name="Rectangle 23"/>
            <p:cNvSpPr/>
            <p:nvPr/>
          </p:nvSpPr>
          <p:spPr>
            <a:xfrm>
              <a:off x="9197533" y="4588221"/>
              <a:ext cx="357166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Department HOD will authorize subordinate to conduct interviews in case of busy schedule.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Choose the person to whom the candidate will report.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97533" y="4291087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25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117823" y="2547924"/>
            <a:ext cx="5723395" cy="2589970"/>
            <a:chOff x="6117823" y="2547924"/>
            <a:chExt cx="5723395" cy="2589970"/>
          </a:xfrm>
        </p:grpSpPr>
        <p:grpSp>
          <p:nvGrpSpPr>
            <p:cNvPr id="3" name="Group 2"/>
            <p:cNvGrpSpPr/>
            <p:nvPr/>
          </p:nvGrpSpPr>
          <p:grpSpPr>
            <a:xfrm>
              <a:off x="6117823" y="2547924"/>
              <a:ext cx="5669005" cy="2589970"/>
              <a:chOff x="6117823" y="2547924"/>
              <a:chExt cx="5669005" cy="258997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4"/>
              <a:srcRect l="73921" t="53125" r="1432" b="31030"/>
              <a:stretch/>
            </p:blipFill>
            <p:spPr>
              <a:xfrm>
                <a:off x="7022227" y="3415749"/>
                <a:ext cx="4764601" cy="1722145"/>
              </a:xfrm>
              <a:prstGeom prst="rect">
                <a:avLst/>
              </a:prstGeom>
            </p:spPr>
          </p:pic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6117823" y="2547924"/>
                <a:ext cx="1357188" cy="8678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7475011" y="2742451"/>
                <a:ext cx="123310" cy="66300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7022227" y="3401052"/>
              <a:ext cx="4818991" cy="17368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95094" y="5137308"/>
            <a:ext cx="5349914" cy="1440298"/>
            <a:chOff x="6895094" y="5137308"/>
            <a:chExt cx="5349914" cy="1440298"/>
          </a:xfrm>
        </p:grpSpPr>
        <p:sp>
          <p:nvSpPr>
            <p:cNvPr id="34" name="TextBox 33"/>
            <p:cNvSpPr txBox="1"/>
            <p:nvPr/>
          </p:nvSpPr>
          <p:spPr>
            <a:xfrm>
              <a:off x="6895094" y="5137308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26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914713" y="5377277"/>
              <a:ext cx="533029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Complete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the form carefully and after completion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click </a:t>
              </a:r>
              <a:r>
                <a:rPr lang="en-US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Submit </a:t>
              </a:r>
              <a:r>
                <a:rPr lang="en-US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to HOD, SUBMIT TO HR.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At the end click </a:t>
              </a:r>
              <a:r>
                <a:rPr lang="en-US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Finish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9824" y="1907712"/>
            <a:ext cx="2899433" cy="2212133"/>
            <a:chOff x="409824" y="1907712"/>
            <a:chExt cx="2899433" cy="2212133"/>
          </a:xfrm>
        </p:grpSpPr>
        <p:grpSp>
          <p:nvGrpSpPr>
            <p:cNvPr id="5" name="Group 4"/>
            <p:cNvGrpSpPr/>
            <p:nvPr/>
          </p:nvGrpSpPr>
          <p:grpSpPr>
            <a:xfrm>
              <a:off x="769579" y="1907712"/>
              <a:ext cx="2539678" cy="1817740"/>
              <a:chOff x="986972" y="1418259"/>
              <a:chExt cx="3066142" cy="2444696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8514" y="1418259"/>
                <a:ext cx="2514600" cy="4687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/>
              <p:nvPr/>
            </p:nvCxnSpPr>
            <p:spPr>
              <a:xfrm rot="5400000">
                <a:off x="891791" y="1978667"/>
                <a:ext cx="1979469" cy="1789107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409824" y="3750513"/>
              <a:ext cx="253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Georgia" panose="02040502050405020303" pitchFamily="18" charset="0"/>
                </a:rPr>
                <a:t>Stage 5</a:t>
              </a:r>
              <a:endParaRPr lang="en-US" dirty="0">
                <a:solidFill>
                  <a:srgbClr val="FF0000"/>
                </a:solidFill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60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4486" y="1671430"/>
            <a:ext cx="6143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C55A11"/>
                </a:solidFill>
                <a:latin typeface="Georgia" panose="02040502050405020303" pitchFamily="18" charset="0"/>
                <a:cs typeface="Aldhabi" panose="01000000000000000000" pitchFamily="2" charset="-78"/>
              </a:rPr>
              <a:t>HUMAN RESOURCE MODULE </a:t>
            </a:r>
            <a:endParaRPr lang="en-GB" sz="3200" dirty="0">
              <a:solidFill>
                <a:srgbClr val="C55A11"/>
              </a:solidFill>
              <a:latin typeface="Georgia" panose="02040502050405020303" pitchFamily="18" charset="0"/>
              <a:cs typeface="Aldhabi" panose="010000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699" y="2154883"/>
            <a:ext cx="4688603" cy="468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3629" r="29667" b="26148"/>
          <a:stretch/>
        </p:blipFill>
        <p:spPr>
          <a:xfrm>
            <a:off x="211018" y="152106"/>
            <a:ext cx="6131726" cy="3038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2889" r="1666" b="14444"/>
          <a:stretch/>
        </p:blipFill>
        <p:spPr>
          <a:xfrm>
            <a:off x="5529943" y="3234617"/>
            <a:ext cx="6248400" cy="3158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98172" y="6341361"/>
            <a:ext cx="831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eorgia" panose="02040502050405020303" pitchFamily="18" charset="0"/>
              </a:rPr>
              <a:t>For </a:t>
            </a:r>
            <a:r>
              <a:rPr lang="en-US" sz="2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HR</a:t>
            </a:r>
            <a:r>
              <a:rPr lang="en-US" sz="2800" dirty="0" smtClean="0">
                <a:solidFill>
                  <a:schemeClr val="bg1"/>
                </a:solidFill>
                <a:latin typeface="Georgia" panose="02040502050405020303" pitchFamily="18" charset="0"/>
              </a:rPr>
              <a:t> use only!</a:t>
            </a:r>
            <a:endParaRPr 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80728" y="951077"/>
            <a:ext cx="5030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C55A11"/>
                </a:solidFill>
                <a:latin typeface="Georgia" panose="02040502050405020303" pitchFamily="18" charset="0"/>
                <a:cs typeface="Aldhabi" panose="01000000000000000000" pitchFamily="2" charset="-78"/>
              </a:rPr>
              <a:t>APPLICANT MODULE </a:t>
            </a:r>
            <a:endParaRPr lang="en-GB" sz="3600" dirty="0">
              <a:solidFill>
                <a:srgbClr val="C55A11"/>
              </a:solidFill>
              <a:latin typeface="Georgia" panose="02040502050405020303" pitchFamily="18" charset="0"/>
              <a:cs typeface="Aldhabi" panose="010000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34" y="1973943"/>
            <a:ext cx="5387733" cy="50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6" t="14889" r="1250" b="8667"/>
          <a:stretch/>
        </p:blipFill>
        <p:spPr>
          <a:xfrm>
            <a:off x="116118" y="490470"/>
            <a:ext cx="6125029" cy="2952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8172" y="6413931"/>
            <a:ext cx="831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eorgia" panose="02040502050405020303" pitchFamily="18" charset="0"/>
              </a:rPr>
              <a:t>For </a:t>
            </a:r>
            <a:r>
              <a:rPr lang="en-US" sz="2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HR</a:t>
            </a:r>
            <a:r>
              <a:rPr lang="en-US" sz="2800" dirty="0" smtClean="0">
                <a:solidFill>
                  <a:schemeClr val="bg1"/>
                </a:solidFill>
                <a:latin typeface="Georgia" panose="02040502050405020303" pitchFamily="18" charset="0"/>
              </a:rPr>
              <a:t> use only!</a:t>
            </a:r>
            <a:endParaRPr 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275" y="150167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JOB PORTAL</a:t>
            </a:r>
            <a:endParaRPr lang="en-GB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4" t="14445" r="1500" b="7778"/>
          <a:stretch/>
        </p:blipFill>
        <p:spPr>
          <a:xfrm>
            <a:off x="5998751" y="3515452"/>
            <a:ext cx="6096001" cy="30083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82659" y="3115342"/>
            <a:ext cx="3794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Sign up details of Applicant</a:t>
            </a:r>
            <a:endParaRPr lang="en-GB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59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8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397" y="1378577"/>
            <a:ext cx="94930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Together we can achieve more</a:t>
            </a:r>
          </a:p>
          <a:p>
            <a:pPr algn="ctr"/>
            <a:endParaRPr lang="en-US" sz="2000" dirty="0" smtClean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anose="04040605051002020D02" pitchFamily="82" charset="0"/>
              </a:rPr>
              <a:t>All for one and one for all</a:t>
            </a:r>
            <a:r>
              <a:rPr lang="en-US" sz="2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!</a:t>
            </a:r>
          </a:p>
          <a:p>
            <a:pPr algn="ctr"/>
            <a:endParaRPr lang="en-US" sz="2000" dirty="0" smtClean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anose="04040605051002020D02" pitchFamily="82" charset="0"/>
              </a:rPr>
              <a:t>“Coming together is a beginning. </a:t>
            </a:r>
            <a:endParaRPr lang="en-US" sz="2000" dirty="0" smtClean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Keeping </a:t>
            </a:r>
            <a:r>
              <a:rPr lang="en-US" sz="2000" dirty="0">
                <a:solidFill>
                  <a:schemeClr val="bg1"/>
                </a:solidFill>
                <a:latin typeface="Gabriola" panose="04040605051002020D02" pitchFamily="82" charset="0"/>
              </a:rPr>
              <a:t>together is progress. </a:t>
            </a:r>
            <a:endParaRPr lang="en-US" sz="2000" dirty="0" smtClean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Working </a:t>
            </a:r>
            <a:r>
              <a:rPr lang="en-US" sz="2000" dirty="0">
                <a:solidFill>
                  <a:schemeClr val="bg1"/>
                </a:solidFill>
                <a:latin typeface="Gabriola" panose="04040605051002020D02" pitchFamily="82" charset="0"/>
              </a:rPr>
              <a:t>together is </a:t>
            </a:r>
            <a:r>
              <a:rPr lang="en-US" sz="2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success</a:t>
            </a:r>
            <a:r>
              <a:rPr lang="en-US" sz="2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”</a:t>
            </a:r>
            <a:endParaRPr lang="en-US" sz="2000" dirty="0" smtClean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anose="04040605051002020D02" pitchFamily="82" charset="0"/>
              </a:rPr>
              <a:t>"No one can whistle a symphony. It takes a whole orchestra to play it</a:t>
            </a:r>
            <a:r>
              <a:rPr lang="en-US" sz="2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.“</a:t>
            </a:r>
          </a:p>
          <a:p>
            <a:pPr algn="ctr"/>
            <a:endParaRPr lang="en-US" sz="2000" dirty="0" smtClean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“Teamwork </a:t>
            </a:r>
            <a:r>
              <a:rPr lang="en-US" sz="2000" dirty="0">
                <a:solidFill>
                  <a:schemeClr val="bg1"/>
                </a:solidFill>
                <a:latin typeface="Gabriola" panose="04040605051002020D02" pitchFamily="82" charset="0"/>
              </a:rPr>
              <a:t>makes the dream </a:t>
            </a:r>
            <a:r>
              <a:rPr lang="en-US" sz="2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work” </a:t>
            </a:r>
            <a:r>
              <a:rPr lang="en-US" sz="2000" dirty="0">
                <a:solidFill>
                  <a:schemeClr val="bg1"/>
                </a:solidFill>
                <a:latin typeface="Gabriola" panose="04040605051002020D02" pitchFamily="82" charset="0"/>
              </a:rPr>
              <a:t> </a:t>
            </a:r>
            <a:endParaRPr lang="en-US" sz="2000" dirty="0" smtClean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anose="04040605051002020D02" pitchFamily="82" charset="0"/>
              </a:rPr>
              <a:t>Believe in yourself. You are braver than you think, more talented than you know, and capable of more than you imagine.</a:t>
            </a:r>
            <a:endParaRPr lang="en-US" sz="20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7" y="747635"/>
            <a:ext cx="5855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Once Again….</a:t>
            </a:r>
            <a:endParaRPr lang="en-US" sz="3500" b="1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00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4"/>
          <p:cNvSpPr>
            <a:spLocks noChangeArrowheads="1"/>
          </p:cNvSpPr>
          <p:nvPr/>
        </p:nvSpPr>
        <p:spPr bwMode="auto">
          <a:xfrm>
            <a:off x="2975262" y="1900657"/>
            <a:ext cx="1071271" cy="32437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New Requirement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73"/>
          <p:cNvSpPr>
            <a:spLocks noChangeArrowheads="1"/>
          </p:cNvSpPr>
          <p:nvPr/>
        </p:nvSpPr>
        <p:spPr bwMode="auto">
          <a:xfrm>
            <a:off x="2990079" y="2594139"/>
            <a:ext cx="1071271" cy="3135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Replacement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2"/>
          <p:cNvSpPr>
            <a:spLocks noChangeArrowheads="1"/>
          </p:cNvSpPr>
          <p:nvPr/>
        </p:nvSpPr>
        <p:spPr bwMode="auto">
          <a:xfrm>
            <a:off x="6316404" y="2238408"/>
            <a:ext cx="1168660" cy="3946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JD Finalization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Saleha</a:t>
            </a: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&amp; Kamran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68"/>
          <p:cNvSpPr>
            <a:spLocks noChangeArrowheads="1"/>
          </p:cNvSpPr>
          <p:nvPr/>
        </p:nvSpPr>
        <p:spPr bwMode="auto">
          <a:xfrm>
            <a:off x="8019587" y="1986683"/>
            <a:ext cx="1576850" cy="913571"/>
          </a:xfrm>
          <a:prstGeom prst="diamond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Approved by GM HR &amp; Admin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7"/>
          <p:cNvSpPr>
            <a:spLocks noChangeArrowheads="1"/>
          </p:cNvSpPr>
          <p:nvPr/>
        </p:nvSpPr>
        <p:spPr bwMode="auto">
          <a:xfrm>
            <a:off x="4857860" y="2207682"/>
            <a:ext cx="1170398" cy="4422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Qualification, Expertise, Skills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821265" y="2243667"/>
            <a:ext cx="1359958" cy="4422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Manpower Requisition by Department HOD 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9"/>
          <p:cNvSpPr>
            <a:spLocks noChangeArrowheads="1"/>
          </p:cNvSpPr>
          <p:nvPr/>
        </p:nvSpPr>
        <p:spPr bwMode="auto">
          <a:xfrm>
            <a:off x="801780" y="3478943"/>
            <a:ext cx="1292135" cy="4632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Resume Sourcing (Internal &amp; External)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8"/>
          <p:cNvSpPr>
            <a:spLocks noChangeArrowheads="1"/>
          </p:cNvSpPr>
          <p:nvPr/>
        </p:nvSpPr>
        <p:spPr bwMode="auto">
          <a:xfrm>
            <a:off x="5450557" y="3493332"/>
            <a:ext cx="1179094" cy="4340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Telephonic Interview to align Interviews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6"/>
          <p:cNvSpPr>
            <a:spLocks noChangeArrowheads="1"/>
          </p:cNvSpPr>
          <p:nvPr/>
        </p:nvSpPr>
        <p:spPr bwMode="auto">
          <a:xfrm>
            <a:off x="2375187" y="3488045"/>
            <a:ext cx="1071271" cy="4541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Initial Resume Screening</a:t>
            </a:r>
            <a:endParaRPr kumimoji="0" lang="en-US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(Kamran)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7008676" y="3478943"/>
            <a:ext cx="873792" cy="4604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Interview with Domain Management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9"/>
          <p:cNvSpPr>
            <a:spLocks noChangeArrowheads="1"/>
          </p:cNvSpPr>
          <p:nvPr/>
        </p:nvSpPr>
        <p:spPr bwMode="auto">
          <a:xfrm>
            <a:off x="8483892" y="3305704"/>
            <a:ext cx="1071271" cy="303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Executive &amp; above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8"/>
          <p:cNvSpPr>
            <a:spLocks noChangeArrowheads="1"/>
          </p:cNvSpPr>
          <p:nvPr/>
        </p:nvSpPr>
        <p:spPr bwMode="auto">
          <a:xfrm>
            <a:off x="8483892" y="3734329"/>
            <a:ext cx="1071271" cy="303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Officer / Trainee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7"/>
          <p:cNvSpPr>
            <a:spLocks noChangeArrowheads="1"/>
          </p:cNvSpPr>
          <p:nvPr/>
        </p:nvSpPr>
        <p:spPr bwMode="auto">
          <a:xfrm>
            <a:off x="10395680" y="3158920"/>
            <a:ext cx="1102053" cy="58906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Final Interview (GM-HR &amp; Admin / HOD / CEO)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10376485" y="2061943"/>
            <a:ext cx="1116487" cy="7472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Develop Job ad &amp; Post on (LinkedIn-Indeed- WhatsApp</a:t>
            </a:r>
            <a:endParaRPr kumimoji="0" lang="en-US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(Kamran)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271000" y="2623541"/>
            <a:ext cx="852489" cy="274600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Approved</a:t>
            </a: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Box 27"/>
          <p:cNvSpPr txBox="1">
            <a:spLocks noChangeArrowheads="1"/>
          </p:cNvSpPr>
          <p:nvPr/>
        </p:nvSpPr>
        <p:spPr bwMode="auto">
          <a:xfrm>
            <a:off x="9189985" y="1962691"/>
            <a:ext cx="906515" cy="262349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Not Approved</a:t>
            </a: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3782878" y="3460528"/>
            <a:ext cx="1288655" cy="4901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Shared resumes with HOD to review and share Date &amp; Time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7503651" y="4854495"/>
            <a:ext cx="512927" cy="246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Yes</a:t>
            </a:r>
            <a:endParaRPr kumimoji="0" lang="en-US" sz="28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7491997" y="5394585"/>
            <a:ext cx="579490" cy="2462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</a:t>
            </a:r>
            <a:endParaRPr kumimoji="0" lang="en-US" sz="28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87172" y="5063483"/>
            <a:ext cx="1109869" cy="46515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Candidate Finalization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326094" y="5049909"/>
            <a:ext cx="1227788" cy="4967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Internal Equity Analysis &amp; Salary Package Finalization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208237" y="5135520"/>
            <a:ext cx="1071271" cy="25164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Offer to Candidate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16"/>
          <p:cNvSpPr>
            <a:spLocks noChangeArrowheads="1"/>
          </p:cNvSpPr>
          <p:nvPr/>
        </p:nvSpPr>
        <p:spPr bwMode="auto">
          <a:xfrm>
            <a:off x="6587880" y="4901161"/>
            <a:ext cx="1241316" cy="700910"/>
          </a:xfrm>
          <a:prstGeom prst="diamond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Offer Accepted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Oval 15"/>
          <p:cNvSpPr>
            <a:spLocks noChangeArrowheads="1"/>
          </p:cNvSpPr>
          <p:nvPr/>
        </p:nvSpPr>
        <p:spPr bwMode="auto">
          <a:xfrm>
            <a:off x="10376485" y="5514700"/>
            <a:ext cx="1116486" cy="57144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Employee Joining 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3851124" y="5153147"/>
            <a:ext cx="1059098" cy="25164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Reference Check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8624507" y="4702996"/>
            <a:ext cx="1164305" cy="37378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Prerequisite Documentation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10376484" y="4610426"/>
            <a:ext cx="1116487" cy="5642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Intimation to concerned Department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76"/>
          <p:cNvSpPr>
            <a:spLocks noChangeArrowheads="1"/>
          </p:cNvSpPr>
          <p:nvPr/>
        </p:nvSpPr>
        <p:spPr bwMode="auto">
          <a:xfrm>
            <a:off x="5426504" y="435675"/>
            <a:ext cx="63960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ldhabi" panose="01000000000000000000" pitchFamily="2" charset="-78"/>
              </a:rPr>
              <a:t>PROCESS FLOWCHART – RECRUITMENT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Times New Roman" panose="02020603050405020304" pitchFamily="18" charset="0"/>
              <a:cs typeface="Aldhabi" panose="01000000000000000000" pitchFamily="2" charset="-78"/>
            </a:endParaRPr>
          </a:p>
        </p:txBody>
      </p:sp>
      <p:sp>
        <p:nvSpPr>
          <p:cNvPr id="32" name="Rectangle 104"/>
          <p:cNvSpPr>
            <a:spLocks noChangeArrowheads="1"/>
          </p:cNvSpPr>
          <p:nvPr/>
        </p:nvSpPr>
        <p:spPr bwMode="auto">
          <a:xfrm>
            <a:off x="1290977" y="10703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34" name="Straight Arrow Connector 33"/>
          <p:cNvCxnSpPr>
            <a:endCxn id="10" idx="0"/>
          </p:cNvCxnSpPr>
          <p:nvPr/>
        </p:nvCxnSpPr>
        <p:spPr>
          <a:xfrm>
            <a:off x="1444821" y="3075868"/>
            <a:ext cx="3027" cy="403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444821" y="1354378"/>
            <a:ext cx="9535" cy="897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1444821" y="1309172"/>
            <a:ext cx="8735178" cy="56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10179999" y="1306267"/>
            <a:ext cx="25640" cy="1121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3"/>
          </p:cNvCxnSpPr>
          <p:nvPr/>
        </p:nvCxnSpPr>
        <p:spPr>
          <a:xfrm flipV="1">
            <a:off x="9596437" y="2422471"/>
            <a:ext cx="609202" cy="20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2"/>
          </p:cNvCxnSpPr>
          <p:nvPr/>
        </p:nvCxnSpPr>
        <p:spPr>
          <a:xfrm>
            <a:off x="10934729" y="2809240"/>
            <a:ext cx="10077" cy="266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1445890" y="3054781"/>
            <a:ext cx="9485410" cy="28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4" idx="1"/>
          </p:cNvCxnSpPr>
          <p:nvPr/>
        </p:nvCxnSpPr>
        <p:spPr>
          <a:xfrm flipV="1">
            <a:off x="2181223" y="2062847"/>
            <a:ext cx="794039" cy="401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" idx="3"/>
            <a:endCxn id="5" idx="1"/>
          </p:cNvCxnSpPr>
          <p:nvPr/>
        </p:nvCxnSpPr>
        <p:spPr>
          <a:xfrm>
            <a:off x="2181223" y="2464806"/>
            <a:ext cx="808856" cy="286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3"/>
            <a:endCxn id="8" idx="1"/>
          </p:cNvCxnSpPr>
          <p:nvPr/>
        </p:nvCxnSpPr>
        <p:spPr>
          <a:xfrm>
            <a:off x="4046533" y="2062847"/>
            <a:ext cx="811327" cy="365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3"/>
            <a:endCxn id="8" idx="1"/>
          </p:cNvCxnSpPr>
          <p:nvPr/>
        </p:nvCxnSpPr>
        <p:spPr>
          <a:xfrm flipV="1">
            <a:off x="4061350" y="2428821"/>
            <a:ext cx="796510" cy="322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8" idx="3"/>
            <a:endCxn id="6" idx="1"/>
          </p:cNvCxnSpPr>
          <p:nvPr/>
        </p:nvCxnSpPr>
        <p:spPr>
          <a:xfrm>
            <a:off x="6028258" y="2428821"/>
            <a:ext cx="288146" cy="6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85064" y="2460930"/>
            <a:ext cx="534523" cy="7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0" idx="3"/>
            <a:endCxn id="12" idx="1"/>
          </p:cNvCxnSpPr>
          <p:nvPr/>
        </p:nvCxnSpPr>
        <p:spPr>
          <a:xfrm>
            <a:off x="2093915" y="3710568"/>
            <a:ext cx="281272" cy="45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2" idx="3"/>
            <a:endCxn id="20" idx="1"/>
          </p:cNvCxnSpPr>
          <p:nvPr/>
        </p:nvCxnSpPr>
        <p:spPr>
          <a:xfrm flipV="1">
            <a:off x="3446458" y="3705594"/>
            <a:ext cx="336420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3"/>
            <a:endCxn id="11" idx="1"/>
          </p:cNvCxnSpPr>
          <p:nvPr/>
        </p:nvCxnSpPr>
        <p:spPr>
          <a:xfrm>
            <a:off x="5071533" y="3705594"/>
            <a:ext cx="379024" cy="4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3"/>
            <a:endCxn id="13" idx="1"/>
          </p:cNvCxnSpPr>
          <p:nvPr/>
        </p:nvCxnSpPr>
        <p:spPr>
          <a:xfrm flipV="1">
            <a:off x="6629651" y="3709163"/>
            <a:ext cx="379025" cy="1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3" idx="3"/>
            <a:endCxn id="14" idx="1"/>
          </p:cNvCxnSpPr>
          <p:nvPr/>
        </p:nvCxnSpPr>
        <p:spPr>
          <a:xfrm flipV="1">
            <a:off x="7882468" y="3457261"/>
            <a:ext cx="601424" cy="251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3" idx="3"/>
            <a:endCxn id="15" idx="1"/>
          </p:cNvCxnSpPr>
          <p:nvPr/>
        </p:nvCxnSpPr>
        <p:spPr>
          <a:xfrm>
            <a:off x="7882468" y="3709163"/>
            <a:ext cx="601424" cy="176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3"/>
            <a:endCxn id="16" idx="1"/>
          </p:cNvCxnSpPr>
          <p:nvPr/>
        </p:nvCxnSpPr>
        <p:spPr>
          <a:xfrm flipV="1">
            <a:off x="9555163" y="3453454"/>
            <a:ext cx="840517" cy="3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3"/>
          </p:cNvCxnSpPr>
          <p:nvPr/>
        </p:nvCxnSpPr>
        <p:spPr>
          <a:xfrm>
            <a:off x="9555163" y="3885886"/>
            <a:ext cx="7234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209085" y="4228445"/>
            <a:ext cx="9069577" cy="48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0287129" y="3885886"/>
            <a:ext cx="0" cy="342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6" idx="2"/>
          </p:cNvCxnSpPr>
          <p:nvPr/>
        </p:nvCxnSpPr>
        <p:spPr>
          <a:xfrm flipH="1">
            <a:off x="10946706" y="3747988"/>
            <a:ext cx="1" cy="692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1449588" y="4448968"/>
            <a:ext cx="9497118" cy="82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209085" y="4276626"/>
            <a:ext cx="0" cy="7831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23" idx="0"/>
          </p:cNvCxnSpPr>
          <p:nvPr/>
        </p:nvCxnSpPr>
        <p:spPr>
          <a:xfrm>
            <a:off x="1442106" y="4531260"/>
            <a:ext cx="1" cy="532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016696" y="5307599"/>
            <a:ext cx="329053" cy="22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4" idx="3"/>
          </p:cNvCxnSpPr>
          <p:nvPr/>
        </p:nvCxnSpPr>
        <p:spPr>
          <a:xfrm flipV="1">
            <a:off x="3553882" y="5296060"/>
            <a:ext cx="292935" cy="22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910092" y="5273438"/>
            <a:ext cx="292935" cy="22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5" idx="3"/>
          </p:cNvCxnSpPr>
          <p:nvPr/>
        </p:nvCxnSpPr>
        <p:spPr>
          <a:xfrm flipV="1">
            <a:off x="6279508" y="5259130"/>
            <a:ext cx="326252" cy="22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9" idx="1"/>
          </p:cNvCxnSpPr>
          <p:nvPr/>
        </p:nvCxnSpPr>
        <p:spPr>
          <a:xfrm flipV="1">
            <a:off x="7839199" y="4889886"/>
            <a:ext cx="785308" cy="412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839199" y="5254458"/>
            <a:ext cx="808856" cy="286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1449588" y="6086149"/>
            <a:ext cx="71984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649207" y="5541732"/>
            <a:ext cx="1" cy="532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23" idx="2"/>
          </p:cNvCxnSpPr>
          <p:nvPr/>
        </p:nvCxnSpPr>
        <p:spPr>
          <a:xfrm flipV="1">
            <a:off x="1440719" y="5528637"/>
            <a:ext cx="1388" cy="520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9" idx="3"/>
            <a:endCxn id="30" idx="1"/>
          </p:cNvCxnSpPr>
          <p:nvPr/>
        </p:nvCxnSpPr>
        <p:spPr>
          <a:xfrm>
            <a:off x="9788812" y="4889886"/>
            <a:ext cx="587672" cy="2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0" idx="2"/>
            <a:endCxn id="27" idx="0"/>
          </p:cNvCxnSpPr>
          <p:nvPr/>
        </p:nvCxnSpPr>
        <p:spPr>
          <a:xfrm>
            <a:off x="10934728" y="5174712"/>
            <a:ext cx="0" cy="339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7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83EA2CA-A17F-4A6A-AC3E-6F8757F77880}"/>
              </a:ext>
            </a:extLst>
          </p:cNvPr>
          <p:cNvGrpSpPr/>
          <p:nvPr/>
        </p:nvGrpSpPr>
        <p:grpSpPr>
          <a:xfrm>
            <a:off x="8458512" y="2282126"/>
            <a:ext cx="2100637" cy="1483925"/>
            <a:chOff x="6488272" y="2209800"/>
            <a:chExt cx="1591582" cy="1866900"/>
          </a:xfrm>
        </p:grpSpPr>
        <p:sp>
          <p:nvSpPr>
            <p:cNvPr id="5" name="Rectangle: Top Corners Rounded 96">
              <a:extLst>
                <a:ext uri="{FF2B5EF4-FFF2-40B4-BE49-F238E27FC236}">
                  <a16:creationId xmlns:a16="http://schemas.microsoft.com/office/drawing/2014/main" xmlns="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4F68486-5533-4B47-B6BA-92533CBB4036}"/>
                </a:ext>
              </a:extLst>
            </p:cNvPr>
            <p:cNvSpPr txBox="1"/>
            <p:nvPr/>
          </p:nvSpPr>
          <p:spPr>
            <a:xfrm>
              <a:off x="6836846" y="2494000"/>
              <a:ext cx="894432" cy="131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12310FCA-56F2-4778-94B7-C1B5FD53AE20}"/>
              </a:ext>
            </a:extLst>
          </p:cNvPr>
          <p:cNvGrpSpPr/>
          <p:nvPr/>
        </p:nvGrpSpPr>
        <p:grpSpPr>
          <a:xfrm>
            <a:off x="1400986" y="2282126"/>
            <a:ext cx="2100637" cy="1483925"/>
            <a:chOff x="3991395" y="2209800"/>
            <a:chExt cx="1591582" cy="1866900"/>
          </a:xfrm>
        </p:grpSpPr>
        <p:sp>
          <p:nvSpPr>
            <p:cNvPr id="9" name="Rectangle: Top Corners Rounded 100">
              <a:extLst>
                <a:ext uri="{FF2B5EF4-FFF2-40B4-BE49-F238E27FC236}">
                  <a16:creationId xmlns:a16="http://schemas.microsoft.com/office/drawing/2014/main" xmlns="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ECB41C1-3E79-45AA-B100-38C9E092C776}"/>
                </a:ext>
              </a:extLst>
            </p:cNvPr>
            <p:cNvSpPr txBox="1"/>
            <p:nvPr/>
          </p:nvSpPr>
          <p:spPr>
            <a:xfrm>
              <a:off x="4339969" y="2459075"/>
              <a:ext cx="894432" cy="131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87830BE-EEF7-4034-8ABE-3212DB467DB4}"/>
              </a:ext>
            </a:extLst>
          </p:cNvPr>
          <p:cNvGrpSpPr/>
          <p:nvPr/>
        </p:nvGrpSpPr>
        <p:grpSpPr>
          <a:xfrm>
            <a:off x="4930632" y="2282126"/>
            <a:ext cx="2100637" cy="1483925"/>
            <a:chOff x="1494518" y="2209800"/>
            <a:chExt cx="1591582" cy="1866900"/>
          </a:xfrm>
          <a:solidFill>
            <a:srgbClr val="FF0000"/>
          </a:solidFill>
        </p:grpSpPr>
        <p:sp>
          <p:nvSpPr>
            <p:cNvPr id="13" name="Rectangle: Top Corners Rounded 104">
              <a:extLst>
                <a:ext uri="{FF2B5EF4-FFF2-40B4-BE49-F238E27FC236}">
                  <a16:creationId xmlns:a16="http://schemas.microsoft.com/office/drawing/2014/main" xmlns="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36675CF-5B12-4D6B-8C03-F29656450255}"/>
                </a:ext>
              </a:extLst>
            </p:cNvPr>
            <p:cNvSpPr txBox="1"/>
            <p:nvPr/>
          </p:nvSpPr>
          <p:spPr>
            <a:xfrm>
              <a:off x="1843092" y="2494000"/>
              <a:ext cx="894432" cy="131128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  <a:endParaRPr lang="en-US" sz="4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6" name="Freeform: Shape 107">
            <a:extLst>
              <a:ext uri="{FF2B5EF4-FFF2-40B4-BE49-F238E27FC236}">
                <a16:creationId xmlns:a16="http://schemas.microsoft.com/office/drawing/2014/main" xmlns="" id="{48958204-CE05-4E79-AC55-C76FBB79E37F}"/>
              </a:ext>
            </a:extLst>
          </p:cNvPr>
          <p:cNvSpPr/>
          <p:nvPr/>
        </p:nvSpPr>
        <p:spPr>
          <a:xfrm flipV="1">
            <a:off x="1392786" y="2828043"/>
            <a:ext cx="2100637" cy="310911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08">
            <a:extLst>
              <a:ext uri="{FF2B5EF4-FFF2-40B4-BE49-F238E27FC236}">
                <a16:creationId xmlns:a16="http://schemas.microsoft.com/office/drawing/2014/main" xmlns="" id="{406A5A75-24F0-496A-82D6-E2B37B100BBD}"/>
              </a:ext>
            </a:extLst>
          </p:cNvPr>
          <p:cNvSpPr/>
          <p:nvPr/>
        </p:nvSpPr>
        <p:spPr>
          <a:xfrm flipV="1">
            <a:off x="4925649" y="2828043"/>
            <a:ext cx="2100637" cy="310911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9">
            <a:extLst>
              <a:ext uri="{FF2B5EF4-FFF2-40B4-BE49-F238E27FC236}">
                <a16:creationId xmlns:a16="http://schemas.microsoft.com/office/drawing/2014/main" xmlns="" id="{B8C3E14B-EBB2-49A7-9A4E-9C6AFAF9A364}"/>
              </a:ext>
            </a:extLst>
          </p:cNvPr>
          <p:cNvSpPr/>
          <p:nvPr/>
        </p:nvSpPr>
        <p:spPr>
          <a:xfrm flipV="1">
            <a:off x="8458512" y="2828043"/>
            <a:ext cx="2100637" cy="310911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D94F991-2744-4D5C-BE57-A0C261539D2C}"/>
              </a:ext>
            </a:extLst>
          </p:cNvPr>
          <p:cNvGrpSpPr/>
          <p:nvPr/>
        </p:nvGrpSpPr>
        <p:grpSpPr>
          <a:xfrm>
            <a:off x="4949485" y="3410149"/>
            <a:ext cx="2100637" cy="2068558"/>
            <a:chOff x="1488849" y="3347249"/>
            <a:chExt cx="1591582" cy="14048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8721CE74-40AC-4223-B129-B3A270C7429B}"/>
                </a:ext>
              </a:extLst>
            </p:cNvPr>
            <p:cNvSpPr txBox="1"/>
            <p:nvPr/>
          </p:nvSpPr>
          <p:spPr>
            <a:xfrm>
              <a:off x="1488849" y="3347249"/>
              <a:ext cx="1591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HR Module</a:t>
              </a:r>
              <a:endParaRPr lang="en-US" sz="20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FC94FF53-E358-452A-A5CE-3296318ABBE9}"/>
                </a:ext>
              </a:extLst>
            </p:cNvPr>
            <p:cNvSpPr txBox="1"/>
            <p:nvPr/>
          </p:nvSpPr>
          <p:spPr>
            <a:xfrm>
              <a:off x="1488849" y="3798034"/>
              <a:ext cx="15915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Requisition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Posting Jobs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Resumes Bank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860A9D1F-EDAE-418D-A3C8-F8109A2B052A}"/>
              </a:ext>
            </a:extLst>
          </p:cNvPr>
          <p:cNvGrpSpPr/>
          <p:nvPr/>
        </p:nvGrpSpPr>
        <p:grpSpPr>
          <a:xfrm>
            <a:off x="1387267" y="3391290"/>
            <a:ext cx="2100637" cy="2371904"/>
            <a:chOff x="3977674" y="3403806"/>
            <a:chExt cx="1591582" cy="16109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1705BAF-DCDA-4FDC-8DA1-1FBA870AE5C8}"/>
                </a:ext>
              </a:extLst>
            </p:cNvPr>
            <p:cNvSpPr txBox="1"/>
            <p:nvPr/>
          </p:nvSpPr>
          <p:spPr>
            <a:xfrm>
              <a:off x="3977674" y="3403806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52CBBE"/>
                  </a:solidFill>
                  <a:latin typeface="Tw Cen MT" panose="020B0602020104020603" pitchFamily="34" charset="0"/>
                </a:rPr>
                <a:t>HODs Module</a:t>
              </a:r>
              <a:endParaRPr lang="en-US" sz="1600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BD17202-B0A7-4912-9A5D-8F55518824B3}"/>
                </a:ext>
              </a:extLst>
            </p:cNvPr>
            <p:cNvSpPr txBox="1"/>
            <p:nvPr/>
          </p:nvSpPr>
          <p:spPr>
            <a:xfrm>
              <a:off x="3977674" y="3845169"/>
              <a:ext cx="159158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Manpower Requisition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New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Replacement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 smtClean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1F66AC79-730F-4E07-974E-4F08542F2C4A}"/>
              </a:ext>
            </a:extLst>
          </p:cNvPr>
          <p:cNvGrpSpPr/>
          <p:nvPr/>
        </p:nvGrpSpPr>
        <p:grpSpPr>
          <a:xfrm>
            <a:off x="8458512" y="3381867"/>
            <a:ext cx="2100637" cy="1380629"/>
            <a:chOff x="6488272" y="3526356"/>
            <a:chExt cx="1591582" cy="9376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025EBC6-5731-4D97-B58C-0E0C20D47817}"/>
                </a:ext>
              </a:extLst>
            </p:cNvPr>
            <p:cNvSpPr txBox="1"/>
            <p:nvPr/>
          </p:nvSpPr>
          <p:spPr>
            <a:xfrm>
              <a:off x="6488272" y="3526356"/>
              <a:ext cx="1591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EC630"/>
                  </a:solidFill>
                  <a:latin typeface="Tw Cen MT" panose="020B0602020104020603" pitchFamily="34" charset="0"/>
                </a:rPr>
                <a:t>Candidate</a:t>
              </a:r>
            </a:p>
            <a:p>
              <a:pPr algn="ctr"/>
              <a:r>
                <a:rPr lang="en-US" b="1" dirty="0" smtClean="0">
                  <a:solidFill>
                    <a:srgbClr val="FEC630"/>
                  </a:solidFill>
                  <a:latin typeface="Tw Cen MT" panose="020B0602020104020603" pitchFamily="34" charset="0"/>
                </a:rPr>
                <a:t>Module</a:t>
              </a:r>
              <a:endParaRPr lang="en-US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8973E8-8FEC-48EF-89C3-A1086AD31515}"/>
                </a:ext>
              </a:extLst>
            </p:cNvPr>
            <p:cNvSpPr txBox="1"/>
            <p:nvPr/>
          </p:nvSpPr>
          <p:spPr>
            <a:xfrm>
              <a:off x="6488272" y="4156254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Profile Account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33389" y="1341818"/>
            <a:ext cx="4325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Aldhabi" panose="01000000000000000000" pitchFamily="2" charset="-78"/>
              </a:rPr>
              <a:t>MANPOWER MODULES 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708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05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C55A11"/>
                </a:solidFill>
                <a:latin typeface="Georgia" panose="02040502050405020303" pitchFamily="18" charset="0"/>
                <a:cs typeface="Aldhabi" panose="01000000000000000000" pitchFamily="2" charset="-78"/>
              </a:rPr>
              <a:t>MANPOWER </a:t>
            </a:r>
            <a:r>
              <a:rPr lang="en-US" sz="3200" dirty="0">
                <a:solidFill>
                  <a:srgbClr val="C55A11"/>
                </a:solidFill>
                <a:latin typeface="Georgia" panose="02040502050405020303" pitchFamily="18" charset="0"/>
                <a:cs typeface="Aldhabi" panose="01000000000000000000" pitchFamily="2" charset="-78"/>
              </a:rPr>
              <a:t>HODs MODULE </a:t>
            </a:r>
            <a:r>
              <a:rPr lang="en-GB" sz="3600" dirty="0">
                <a:latin typeface="Aldhabi" panose="01000000000000000000" pitchFamily="2" charset="-78"/>
                <a:cs typeface="Aldhabi" panose="01000000000000000000" pitchFamily="2" charset="-78"/>
              </a:rPr>
              <a:t/>
            </a:r>
            <a:br>
              <a:rPr lang="en-GB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(Resource Requisition)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026" name="Picture 2" descr="Reclutamiento de personal en RR.H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b="8490"/>
          <a:stretch/>
        </p:blipFill>
        <p:spPr bwMode="auto">
          <a:xfrm>
            <a:off x="2111766" y="3075947"/>
            <a:ext cx="7715250" cy="361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47" t="4167" r="9736" b="53740"/>
          <a:stretch/>
        </p:blipFill>
        <p:spPr>
          <a:xfrm>
            <a:off x="3528935" y="134912"/>
            <a:ext cx="8502053" cy="2423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337" t="10706" r="12749" b="7736"/>
          <a:stretch/>
        </p:blipFill>
        <p:spPr>
          <a:xfrm>
            <a:off x="479686" y="2753505"/>
            <a:ext cx="6865495" cy="384313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503357" y="74952"/>
            <a:ext cx="2803161" cy="1087685"/>
            <a:chOff x="2503357" y="74952"/>
            <a:chExt cx="2803161" cy="1087685"/>
          </a:xfrm>
        </p:grpSpPr>
        <p:sp>
          <p:nvSpPr>
            <p:cNvPr id="5" name="Oval 4"/>
            <p:cNvSpPr/>
            <p:nvPr/>
          </p:nvSpPr>
          <p:spPr>
            <a:xfrm>
              <a:off x="3558915" y="74952"/>
              <a:ext cx="1747603" cy="509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/>
            <p:cNvCxnSpPr>
              <a:stCxn id="5" idx="2"/>
            </p:cNvCxnSpPr>
            <p:nvPr/>
          </p:nvCxnSpPr>
          <p:spPr>
            <a:xfrm rot="10800000" flipV="1">
              <a:off x="2503357" y="329784"/>
              <a:ext cx="1055558" cy="832853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0" y="842635"/>
            <a:ext cx="3528935" cy="1312278"/>
            <a:chOff x="0" y="842635"/>
            <a:chExt cx="3528935" cy="1312278"/>
          </a:xfrm>
        </p:grpSpPr>
        <p:sp>
          <p:nvSpPr>
            <p:cNvPr id="7" name="TextBox 6"/>
            <p:cNvSpPr txBox="1"/>
            <p:nvPr/>
          </p:nvSpPr>
          <p:spPr>
            <a:xfrm>
              <a:off x="0" y="1139250"/>
              <a:ext cx="35289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Open Google Chrome. Enter the URL 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h</a:t>
              </a:r>
              <a:r>
                <a:rPr lang="en-US" sz="2000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ris.web.daewoo.net.pk</a:t>
              </a:r>
              <a:endParaRPr lang="en-US" sz="2000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2741" y="842635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1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7" name="Right Brace 16"/>
          <p:cNvSpPr/>
          <p:nvPr/>
        </p:nvSpPr>
        <p:spPr>
          <a:xfrm>
            <a:off x="6790544" y="2878111"/>
            <a:ext cx="674558" cy="30430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779961" y="3580505"/>
            <a:ext cx="3528935" cy="1649229"/>
            <a:chOff x="7779961" y="3580505"/>
            <a:chExt cx="3528935" cy="1649229"/>
          </a:xfrm>
        </p:grpSpPr>
        <p:sp>
          <p:nvSpPr>
            <p:cNvPr id="18" name="TextBox 17"/>
            <p:cNvSpPr txBox="1"/>
            <p:nvPr/>
          </p:nvSpPr>
          <p:spPr>
            <a:xfrm>
              <a:off x="7779961" y="3906295"/>
              <a:ext cx="35289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Enter your Login Details</a:t>
              </a:r>
            </a:p>
            <a:p>
              <a:r>
                <a:rPr lang="en-US" sz="2000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(Employee username &amp;Password) </a:t>
              </a:r>
              <a:r>
                <a:rPr lang="en-US" sz="20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to login to your profile</a:t>
              </a:r>
              <a:endParaRPr lang="en-US" sz="2000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23503" y="3580505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2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70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690" b="10741"/>
          <a:stretch/>
        </p:blipFill>
        <p:spPr>
          <a:xfrm>
            <a:off x="2141394" y="1118549"/>
            <a:ext cx="9183832" cy="462915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8711" t="15185" r="416" b="57037"/>
          <a:stretch/>
        </p:blipFill>
        <p:spPr>
          <a:xfrm>
            <a:off x="9263743" y="1663700"/>
            <a:ext cx="1988456" cy="2857500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265392" y="1555690"/>
            <a:ext cx="1630965" cy="615298"/>
          </a:xfrm>
          <a:prstGeom prst="borderCallout1">
            <a:avLst>
              <a:gd name="adj1" fmla="val 51819"/>
              <a:gd name="adj2" fmla="val -58"/>
              <a:gd name="adj3" fmla="val 52105"/>
              <a:gd name="adj4" fmla="val 1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Georgia" panose="02040502050405020303" pitchFamily="18" charset="0"/>
              </a:rPr>
              <a:t>Employee Profile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896357" y="1863339"/>
            <a:ext cx="245037" cy="3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65392" y="2444690"/>
            <a:ext cx="1882496" cy="615298"/>
            <a:chOff x="265392" y="2444690"/>
            <a:chExt cx="1882496" cy="615298"/>
          </a:xfrm>
        </p:grpSpPr>
        <p:sp>
          <p:nvSpPr>
            <p:cNvPr id="9" name="Line Callout 1 8"/>
            <p:cNvSpPr/>
            <p:nvPr/>
          </p:nvSpPr>
          <p:spPr>
            <a:xfrm>
              <a:off x="265392" y="2444690"/>
              <a:ext cx="1630965" cy="615298"/>
            </a:xfrm>
            <a:prstGeom prst="borderCallout1">
              <a:avLst>
                <a:gd name="adj1" fmla="val 51819"/>
                <a:gd name="adj2" fmla="val -58"/>
                <a:gd name="adj3" fmla="val 52105"/>
                <a:gd name="adj4" fmla="val 14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Manpower Requisition Tab</a:t>
              </a:r>
            </a:p>
          </p:txBody>
        </p:sp>
        <p:cxnSp>
          <p:nvCxnSpPr>
            <p:cNvPr id="10" name="Straight Arrow Connector 9"/>
            <p:cNvCxnSpPr>
              <a:endCxn id="9" idx="0"/>
            </p:cNvCxnSpPr>
            <p:nvPr/>
          </p:nvCxnSpPr>
          <p:spPr>
            <a:xfrm flipH="1">
              <a:off x="1896357" y="2747963"/>
              <a:ext cx="251531" cy="43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65392" y="3397738"/>
            <a:ext cx="4319487" cy="1123461"/>
            <a:chOff x="265392" y="3397738"/>
            <a:chExt cx="4319487" cy="1123461"/>
          </a:xfrm>
        </p:grpSpPr>
        <p:sp>
          <p:nvSpPr>
            <p:cNvPr id="11" name="Line Callout 1 10"/>
            <p:cNvSpPr/>
            <p:nvPr/>
          </p:nvSpPr>
          <p:spPr>
            <a:xfrm>
              <a:off x="265392" y="3397738"/>
              <a:ext cx="1630965" cy="1123461"/>
            </a:xfrm>
            <a:prstGeom prst="borderCallout1">
              <a:avLst>
                <a:gd name="adj1" fmla="val 51819"/>
                <a:gd name="adj2" fmla="val -58"/>
                <a:gd name="adj3" fmla="val 52105"/>
                <a:gd name="adj4" fmla="val 14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Inbox: Requested requisition Record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 Requisition: Search record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1896357" y="3794806"/>
              <a:ext cx="2688522" cy="302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72717"/>
              </p:ext>
            </p:extLst>
          </p:nvPr>
        </p:nvGraphicFramePr>
        <p:xfrm>
          <a:off x="4604657" y="3526972"/>
          <a:ext cx="944089" cy="381000"/>
        </p:xfrm>
        <a:graphic>
          <a:graphicData uri="http://schemas.openxmlformats.org/drawingml/2006/table">
            <a:tbl>
              <a:tblPr/>
              <a:tblGrid>
                <a:gridCol w="944089"/>
              </a:tblGrid>
              <a:tr h="381000">
                <a:tc>
                  <a:txBody>
                    <a:bodyPr/>
                    <a:lstStyle/>
                    <a:p>
                      <a:endParaRPr lang="en-GB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55498"/>
              </p:ext>
            </p:extLst>
          </p:nvPr>
        </p:nvGraphicFramePr>
        <p:xfrm>
          <a:off x="5548745" y="3520440"/>
          <a:ext cx="2284615" cy="396240"/>
        </p:xfrm>
        <a:graphic>
          <a:graphicData uri="http://schemas.openxmlformats.org/drawingml/2006/table">
            <a:tbl>
              <a:tblPr/>
              <a:tblGrid>
                <a:gridCol w="2284615"/>
              </a:tblGrid>
              <a:tr h="396240">
                <a:tc>
                  <a:txBody>
                    <a:bodyPr/>
                    <a:lstStyle/>
                    <a:p>
                      <a:endParaRPr lang="en-GB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5902587" y="3916680"/>
            <a:ext cx="1630965" cy="2636520"/>
            <a:chOff x="5902587" y="3916680"/>
            <a:chExt cx="1630965" cy="2636520"/>
          </a:xfrm>
        </p:grpSpPr>
        <p:sp>
          <p:nvSpPr>
            <p:cNvPr id="16" name="Line Callout 1 15"/>
            <p:cNvSpPr/>
            <p:nvPr/>
          </p:nvSpPr>
          <p:spPr>
            <a:xfrm>
              <a:off x="5902587" y="5810251"/>
              <a:ext cx="1630965" cy="742949"/>
            </a:xfrm>
            <a:prstGeom prst="borderCallout1">
              <a:avLst>
                <a:gd name="adj1" fmla="val 51819"/>
                <a:gd name="adj2" fmla="val -58"/>
                <a:gd name="adj3" fmla="val 52105"/>
                <a:gd name="adj4" fmla="val 14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THESE TABS ARE NOT OPERATIONAL YET. </a:t>
              </a:r>
            </a:p>
          </p:txBody>
        </p:sp>
        <p:cxnSp>
          <p:nvCxnSpPr>
            <p:cNvPr id="17" name="Straight Arrow Connector 16"/>
            <p:cNvCxnSpPr>
              <a:endCxn id="16" idx="3"/>
            </p:cNvCxnSpPr>
            <p:nvPr/>
          </p:nvCxnSpPr>
          <p:spPr>
            <a:xfrm>
              <a:off x="6718070" y="3916680"/>
              <a:ext cx="0" cy="18935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691052" y="437201"/>
            <a:ext cx="4709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HOD’s/Managers Logins</a:t>
            </a:r>
            <a:endParaRPr lang="en-US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1741" t="10069" b="43701"/>
          <a:stretch/>
        </p:blipFill>
        <p:spPr>
          <a:xfrm>
            <a:off x="244215" y="3163901"/>
            <a:ext cx="8534400" cy="25133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0069" r="29199" b="42113"/>
          <a:stretch/>
        </p:blipFill>
        <p:spPr>
          <a:xfrm>
            <a:off x="4921112" y="282997"/>
            <a:ext cx="7205674" cy="2736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2118" y="-74950"/>
            <a:ext cx="3528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H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omepage will appear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4215" y="359303"/>
            <a:ext cx="3528935" cy="1281568"/>
            <a:chOff x="244215" y="359303"/>
            <a:chExt cx="3528935" cy="1281568"/>
          </a:xfrm>
        </p:grpSpPr>
        <p:sp>
          <p:nvSpPr>
            <p:cNvPr id="7" name="TextBox 6"/>
            <p:cNvSpPr txBox="1"/>
            <p:nvPr/>
          </p:nvSpPr>
          <p:spPr>
            <a:xfrm>
              <a:off x="244215" y="625208"/>
              <a:ext cx="35289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On Left side of homepage, click </a:t>
              </a:r>
              <a:r>
                <a:rPr lang="en-US" sz="2000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Resource </a:t>
              </a:r>
              <a:r>
                <a:rPr lang="en-US" sz="2000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Requisition</a:t>
              </a:r>
              <a:endParaRPr lang="en-US" sz="20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4215" y="359303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3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51399" y="854757"/>
            <a:ext cx="2781234" cy="1078610"/>
            <a:chOff x="3251399" y="854757"/>
            <a:chExt cx="2781234" cy="1078610"/>
          </a:xfrm>
        </p:grpSpPr>
        <p:sp>
          <p:nvSpPr>
            <p:cNvPr id="6" name="Oval 5"/>
            <p:cNvSpPr/>
            <p:nvPr/>
          </p:nvSpPr>
          <p:spPr>
            <a:xfrm>
              <a:off x="4921113" y="1247775"/>
              <a:ext cx="1111520" cy="6855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urved Connector 31"/>
            <p:cNvCxnSpPr/>
            <p:nvPr/>
          </p:nvCxnSpPr>
          <p:spPr>
            <a:xfrm rot="10800000">
              <a:off x="3251399" y="854757"/>
              <a:ext cx="1695814" cy="72066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9231296" y="4262426"/>
            <a:ext cx="3001928" cy="650014"/>
            <a:chOff x="9231296" y="4262426"/>
            <a:chExt cx="3001928" cy="650014"/>
          </a:xfrm>
        </p:grpSpPr>
        <p:sp>
          <p:nvSpPr>
            <p:cNvPr id="25" name="TextBox 24"/>
            <p:cNvSpPr txBox="1"/>
            <p:nvPr/>
          </p:nvSpPr>
          <p:spPr>
            <a:xfrm>
              <a:off x="9344882" y="4543108"/>
              <a:ext cx="2888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Enter Valid date &amp; status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31296" y="4262426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4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11415" y="5739618"/>
            <a:ext cx="4977210" cy="682656"/>
            <a:chOff x="4511415" y="5739618"/>
            <a:chExt cx="4977210" cy="682656"/>
          </a:xfrm>
        </p:grpSpPr>
        <p:sp>
          <p:nvSpPr>
            <p:cNvPr id="14" name="TextBox 13"/>
            <p:cNvSpPr txBox="1"/>
            <p:nvPr/>
          </p:nvSpPr>
          <p:spPr>
            <a:xfrm>
              <a:off x="4511415" y="6022164"/>
              <a:ext cx="4977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Click </a:t>
              </a:r>
              <a:r>
                <a:rPr lang="en-US" sz="2000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ADD NEW</a:t>
              </a:r>
              <a:endParaRPr lang="en-US" sz="2000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11415" y="5739618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5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09846" y="3707362"/>
            <a:ext cx="974362" cy="2114705"/>
            <a:chOff x="5109846" y="3707362"/>
            <a:chExt cx="974362" cy="2114705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5597028" y="4142076"/>
              <a:ext cx="1" cy="1679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109846" y="3707362"/>
              <a:ext cx="974362" cy="4347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516585" y="4006091"/>
            <a:ext cx="812855" cy="1671134"/>
            <a:chOff x="8516585" y="4006091"/>
            <a:chExt cx="812855" cy="1671134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8677829" y="4725334"/>
              <a:ext cx="651611" cy="4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ket 21"/>
            <p:cNvSpPr/>
            <p:nvPr/>
          </p:nvSpPr>
          <p:spPr>
            <a:xfrm>
              <a:off x="8516585" y="4006091"/>
              <a:ext cx="148444" cy="1671134"/>
            </a:xfrm>
            <a:prstGeom prst="righ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533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466" r="3370" b="38146"/>
          <a:stretch/>
        </p:blipFill>
        <p:spPr>
          <a:xfrm>
            <a:off x="112392" y="725157"/>
            <a:ext cx="9879428" cy="2953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404" y="17271"/>
            <a:ext cx="1157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On this Page you’ll see 5 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stages. 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Each step require various sections to fulfil before proceeding. Make sure to enter all relevant &amp; required information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1551970"/>
            <a:ext cx="3981688" cy="2684425"/>
            <a:chOff x="0" y="1551970"/>
            <a:chExt cx="3981688" cy="2684425"/>
          </a:xfrm>
        </p:grpSpPr>
        <p:sp>
          <p:nvSpPr>
            <p:cNvPr id="6" name="Oval 5"/>
            <p:cNvSpPr/>
            <p:nvPr/>
          </p:nvSpPr>
          <p:spPr>
            <a:xfrm>
              <a:off x="1542619" y="1551970"/>
              <a:ext cx="2439069" cy="4038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3867063"/>
              <a:ext cx="253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Georgia" panose="02040502050405020303" pitchFamily="18" charset="0"/>
                </a:rPr>
                <a:t>Stage 1</a:t>
              </a:r>
              <a:endParaRPr lang="en-US" dirty="0">
                <a:solidFill>
                  <a:srgbClr val="FF0000"/>
                </a:solidFill>
                <a:latin typeface="Georgia" panose="02040502050405020303" pitchFamily="18" charset="0"/>
              </a:endParaRPr>
            </a:p>
          </p:txBody>
        </p:sp>
        <p:cxnSp>
          <p:nvCxnSpPr>
            <p:cNvPr id="11" name="Elbow Connector 10"/>
            <p:cNvCxnSpPr/>
            <p:nvPr/>
          </p:nvCxnSpPr>
          <p:spPr>
            <a:xfrm rot="5400000">
              <a:off x="235020" y="2040353"/>
              <a:ext cx="1979469" cy="178910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637424" y="1829366"/>
            <a:ext cx="3908924" cy="4049892"/>
            <a:chOff x="2637424" y="1829366"/>
            <a:chExt cx="3908924" cy="4049892"/>
          </a:xfrm>
        </p:grpSpPr>
        <p:sp>
          <p:nvSpPr>
            <p:cNvPr id="23" name="Bent Arrow 22"/>
            <p:cNvSpPr/>
            <p:nvPr/>
          </p:nvSpPr>
          <p:spPr>
            <a:xfrm rot="5400000" flipV="1">
              <a:off x="2981520" y="3020932"/>
              <a:ext cx="2594980" cy="211847"/>
            </a:xfrm>
            <a:prstGeom prst="bentArrow">
              <a:avLst>
                <a:gd name="adj1" fmla="val 1511"/>
                <a:gd name="adj2" fmla="val 5080"/>
                <a:gd name="adj3" fmla="val 5935"/>
                <a:gd name="adj4" fmla="val 0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2637424" y="4503492"/>
              <a:ext cx="3908924" cy="1375766"/>
              <a:chOff x="3760699" y="4760433"/>
              <a:chExt cx="3908924" cy="137576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3"/>
              <a:srcRect l="39849" t="25149" r="20215" b="49851"/>
              <a:stretch/>
            </p:blipFill>
            <p:spPr>
              <a:xfrm>
                <a:off x="3760699" y="4760433"/>
                <a:ext cx="3908924" cy="1375766"/>
              </a:xfrm>
              <a:prstGeom prst="rect">
                <a:avLst/>
              </a:prstGeom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3760699" y="4760433"/>
                <a:ext cx="3908924" cy="13757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2600676" y="5921803"/>
            <a:ext cx="4278640" cy="843313"/>
            <a:chOff x="2600676" y="5921803"/>
            <a:chExt cx="4278640" cy="843313"/>
          </a:xfrm>
        </p:grpSpPr>
        <p:sp>
          <p:nvSpPr>
            <p:cNvPr id="60" name="TextBox 59"/>
            <p:cNvSpPr txBox="1"/>
            <p:nvPr/>
          </p:nvSpPr>
          <p:spPr>
            <a:xfrm>
              <a:off x="2600676" y="5921803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6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12024" y="6180341"/>
              <a:ext cx="4267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From </a:t>
              </a:r>
              <a:r>
                <a:rPr lang="en-US" sz="1600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Division</a:t>
              </a:r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, </a:t>
              </a:r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select the relevant option from given </a:t>
              </a:r>
              <a:endParaRPr lang="en-US" sz="16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055646" y="3070857"/>
            <a:ext cx="2235607" cy="1111302"/>
            <a:chOff x="10055646" y="3070857"/>
            <a:chExt cx="2235607" cy="1111302"/>
          </a:xfrm>
        </p:grpSpPr>
        <p:sp>
          <p:nvSpPr>
            <p:cNvPr id="62" name="TextBox 61"/>
            <p:cNvSpPr txBox="1"/>
            <p:nvPr/>
          </p:nvSpPr>
          <p:spPr>
            <a:xfrm>
              <a:off x="10055646" y="3070857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8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073096" y="3351162"/>
              <a:ext cx="22181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From </a:t>
              </a:r>
              <a:r>
                <a:rPr lang="en-US" sz="1600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Department</a:t>
              </a:r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, select the relevant one.</a:t>
              </a:r>
              <a:endParaRPr lang="en-US" sz="16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74105" y="2404576"/>
            <a:ext cx="3041779" cy="2327551"/>
            <a:chOff x="4874105" y="2404576"/>
            <a:chExt cx="3041779" cy="2327551"/>
          </a:xfrm>
        </p:grpSpPr>
        <p:grpSp>
          <p:nvGrpSpPr>
            <p:cNvPr id="59" name="Group 58"/>
            <p:cNvGrpSpPr/>
            <p:nvPr/>
          </p:nvGrpSpPr>
          <p:grpSpPr>
            <a:xfrm>
              <a:off x="5297669" y="2977591"/>
              <a:ext cx="2618215" cy="1754536"/>
              <a:chOff x="8449500" y="4834117"/>
              <a:chExt cx="2618215" cy="1754536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4"/>
              <a:srcRect l="40407" t="26736" r="20104" b="26240"/>
              <a:stretch/>
            </p:blipFill>
            <p:spPr>
              <a:xfrm>
                <a:off x="8449500" y="4835780"/>
                <a:ext cx="2618215" cy="1752873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8449500" y="4834117"/>
                <a:ext cx="2618215" cy="17255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Bent Arrow 64"/>
            <p:cNvSpPr/>
            <p:nvPr/>
          </p:nvSpPr>
          <p:spPr>
            <a:xfrm rot="16200000" flipH="1" flipV="1">
              <a:off x="5311671" y="1967010"/>
              <a:ext cx="478879" cy="1354011"/>
            </a:xfrm>
            <a:prstGeom prst="bentArrow">
              <a:avLst>
                <a:gd name="adj1" fmla="val 0"/>
                <a:gd name="adj2" fmla="val 5080"/>
                <a:gd name="adj3" fmla="val 5935"/>
                <a:gd name="adj4" fmla="val 0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07723" y="4712853"/>
            <a:ext cx="1978713" cy="824032"/>
            <a:chOff x="6607723" y="4712853"/>
            <a:chExt cx="1978713" cy="824032"/>
          </a:xfrm>
        </p:grpSpPr>
        <p:sp>
          <p:nvSpPr>
            <p:cNvPr id="66" name="TextBox 65"/>
            <p:cNvSpPr txBox="1"/>
            <p:nvPr/>
          </p:nvSpPr>
          <p:spPr>
            <a:xfrm>
              <a:off x="6607723" y="4712853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7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37906" y="4952110"/>
              <a:ext cx="19485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From </a:t>
              </a:r>
              <a:r>
                <a:rPr lang="en-US" sz="1600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Section</a:t>
              </a:r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, select relevant one.</a:t>
              </a:r>
              <a:endParaRPr lang="en-US" sz="16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21292" y="1282609"/>
            <a:ext cx="6620660" cy="1788249"/>
            <a:chOff x="5621292" y="1282609"/>
            <a:chExt cx="6620660" cy="1788249"/>
          </a:xfrm>
        </p:grpSpPr>
        <p:grpSp>
          <p:nvGrpSpPr>
            <p:cNvPr id="57" name="Group 56"/>
            <p:cNvGrpSpPr/>
            <p:nvPr/>
          </p:nvGrpSpPr>
          <p:grpSpPr>
            <a:xfrm>
              <a:off x="8983802" y="1282609"/>
              <a:ext cx="3258150" cy="1788249"/>
              <a:chOff x="5977949" y="2670628"/>
              <a:chExt cx="3445972" cy="198354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5"/>
              <a:srcRect l="40407" t="25744" r="17650" b="31597"/>
              <a:stretch/>
            </p:blipFill>
            <p:spPr>
              <a:xfrm>
                <a:off x="5977949" y="2719543"/>
                <a:ext cx="3383348" cy="1934627"/>
              </a:xfrm>
              <a:prstGeom prst="rect">
                <a:avLst/>
              </a:prstGeom>
            </p:spPr>
          </p:pic>
          <p:sp>
            <p:nvSpPr>
              <p:cNvPr id="56" name="Rectangle 55"/>
              <p:cNvSpPr/>
              <p:nvPr/>
            </p:nvSpPr>
            <p:spPr>
              <a:xfrm>
                <a:off x="5977949" y="2670628"/>
                <a:ext cx="3445972" cy="198354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" name="Straight Arrow Connector 3"/>
            <p:cNvCxnSpPr/>
            <p:nvPr/>
          </p:nvCxnSpPr>
          <p:spPr>
            <a:xfrm>
              <a:off x="5621292" y="2298204"/>
              <a:ext cx="335507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8586436" y="3974522"/>
            <a:ext cx="1803872" cy="1287601"/>
            <a:chOff x="8586436" y="3974522"/>
            <a:chExt cx="1803872" cy="1287601"/>
          </a:xfrm>
        </p:grpSpPr>
        <p:sp>
          <p:nvSpPr>
            <p:cNvPr id="29" name="TextBox 28"/>
            <p:cNvSpPr txBox="1"/>
            <p:nvPr/>
          </p:nvSpPr>
          <p:spPr>
            <a:xfrm>
              <a:off x="8586436" y="4338793"/>
              <a:ext cx="18038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After entering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all, click </a:t>
              </a:r>
              <a:r>
                <a:rPr lang="en-US" b="1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NEXT </a:t>
              </a:r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to proceed 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86436" y="3974522"/>
              <a:ext cx="126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9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511936" y="3223948"/>
            <a:ext cx="524206" cy="857731"/>
            <a:chOff x="9511936" y="3223948"/>
            <a:chExt cx="524206" cy="857731"/>
          </a:xfrm>
        </p:grpSpPr>
        <p:sp>
          <p:nvSpPr>
            <p:cNvPr id="32" name="Oval 31"/>
            <p:cNvSpPr/>
            <p:nvPr/>
          </p:nvSpPr>
          <p:spPr>
            <a:xfrm>
              <a:off x="9511936" y="3223948"/>
              <a:ext cx="524206" cy="35602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>
              <a:stCxn id="32" idx="4"/>
            </p:cNvCxnSpPr>
            <p:nvPr/>
          </p:nvCxnSpPr>
          <p:spPr>
            <a:xfrm>
              <a:off x="9774039" y="3579975"/>
              <a:ext cx="0" cy="5017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26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871" r="3036" b="36359"/>
          <a:stretch/>
        </p:blipFill>
        <p:spPr>
          <a:xfrm>
            <a:off x="72572" y="348339"/>
            <a:ext cx="10241840" cy="357051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0236838" y="3677080"/>
            <a:ext cx="1851529" cy="932632"/>
            <a:chOff x="10236838" y="3677080"/>
            <a:chExt cx="1851529" cy="932632"/>
          </a:xfrm>
        </p:grpSpPr>
        <p:sp>
          <p:nvSpPr>
            <p:cNvPr id="10" name="TextBox 9"/>
            <p:cNvSpPr txBox="1"/>
            <p:nvPr/>
          </p:nvSpPr>
          <p:spPr>
            <a:xfrm>
              <a:off x="10236838" y="3677080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10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65867" y="3963381"/>
              <a:ext cx="182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Select one relevant option 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-51771"/>
            <a:ext cx="1178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The * symbol means you must complete that item.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114640" y="2259950"/>
            <a:ext cx="4490851" cy="2503773"/>
            <a:chOff x="3114640" y="2259950"/>
            <a:chExt cx="4490851" cy="2503773"/>
          </a:xfrm>
        </p:grpSpPr>
        <p:grpSp>
          <p:nvGrpSpPr>
            <p:cNvPr id="22" name="Group 21"/>
            <p:cNvGrpSpPr/>
            <p:nvPr/>
          </p:nvGrpSpPr>
          <p:grpSpPr>
            <a:xfrm>
              <a:off x="3114640" y="3106056"/>
              <a:ext cx="4490851" cy="1657667"/>
              <a:chOff x="3390406" y="3062514"/>
              <a:chExt cx="4490851" cy="165766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/>
              <a:srcRect l="39403" t="30705" r="14973" b="40327"/>
              <a:stretch/>
            </p:blipFill>
            <p:spPr>
              <a:xfrm>
                <a:off x="3390406" y="3117523"/>
                <a:ext cx="4489639" cy="1602658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3390406" y="3062514"/>
                <a:ext cx="4490851" cy="16277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Bent Arrow 20"/>
            <p:cNvSpPr/>
            <p:nvPr/>
          </p:nvSpPr>
          <p:spPr>
            <a:xfrm rot="5400000" flipV="1">
              <a:off x="4008362" y="2580959"/>
              <a:ext cx="772647" cy="130629"/>
            </a:xfrm>
            <a:prstGeom prst="bentArrow">
              <a:avLst>
                <a:gd name="adj1" fmla="val 1511"/>
                <a:gd name="adj2" fmla="val 5080"/>
                <a:gd name="adj3" fmla="val 5935"/>
                <a:gd name="adj4" fmla="val 0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962793" y="4854611"/>
            <a:ext cx="3091233" cy="905010"/>
            <a:chOff x="2962793" y="4854611"/>
            <a:chExt cx="3091233" cy="905010"/>
          </a:xfrm>
        </p:grpSpPr>
        <p:sp>
          <p:nvSpPr>
            <p:cNvPr id="23" name="TextBox 22"/>
            <p:cNvSpPr txBox="1"/>
            <p:nvPr/>
          </p:nvSpPr>
          <p:spPr>
            <a:xfrm>
              <a:off x="2975613" y="4854611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12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62793" y="5113290"/>
              <a:ext cx="30912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From given options, select the relevant one. 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138032" y="2560016"/>
            <a:ext cx="6535611" cy="3198767"/>
            <a:chOff x="5138032" y="2560016"/>
            <a:chExt cx="6535611" cy="3198767"/>
          </a:xfrm>
        </p:grpSpPr>
        <p:sp>
          <p:nvSpPr>
            <p:cNvPr id="27" name="Bent Arrow 26"/>
            <p:cNvSpPr/>
            <p:nvPr/>
          </p:nvSpPr>
          <p:spPr>
            <a:xfrm rot="16200000" flipH="1" flipV="1">
              <a:off x="5761839" y="1936209"/>
              <a:ext cx="2203709" cy="3451324"/>
            </a:xfrm>
            <a:prstGeom prst="bentArrow">
              <a:avLst>
                <a:gd name="adj1" fmla="val 0"/>
                <a:gd name="adj2" fmla="val 5080"/>
                <a:gd name="adj3" fmla="val 5935"/>
                <a:gd name="adj4" fmla="val 0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827981" y="4873891"/>
              <a:ext cx="3845662" cy="884892"/>
              <a:chOff x="7939938" y="4078514"/>
              <a:chExt cx="3845662" cy="88489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l="40853" t="36657" r="15195" b="46677"/>
              <a:stretch/>
            </p:blipFill>
            <p:spPr>
              <a:xfrm>
                <a:off x="7939938" y="4094863"/>
                <a:ext cx="3845662" cy="819887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7939938" y="4078514"/>
                <a:ext cx="3845662" cy="8848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696727" y="5809652"/>
            <a:ext cx="3091233" cy="962877"/>
            <a:chOff x="7696727" y="5809652"/>
            <a:chExt cx="3091233" cy="962877"/>
          </a:xfrm>
        </p:grpSpPr>
        <p:sp>
          <p:nvSpPr>
            <p:cNvPr id="24" name="TextBox 23"/>
            <p:cNvSpPr txBox="1"/>
            <p:nvPr/>
          </p:nvSpPr>
          <p:spPr>
            <a:xfrm>
              <a:off x="7696727" y="5809652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STEP </a:t>
              </a:r>
              <a:r>
                <a:rPr lang="en-US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11</a:t>
              </a:r>
              <a:endParaRPr 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96727" y="6126198"/>
              <a:ext cx="30912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From given options in hiring type, select the relevant one. </a:t>
              </a:r>
              <a:endParaRPr lang="en-US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089" y="1790165"/>
            <a:ext cx="3609787" cy="2653887"/>
            <a:chOff x="550089" y="1790165"/>
            <a:chExt cx="3609787" cy="2653887"/>
          </a:xfrm>
        </p:grpSpPr>
        <p:grpSp>
          <p:nvGrpSpPr>
            <p:cNvPr id="20" name="Group 19"/>
            <p:cNvGrpSpPr/>
            <p:nvPr/>
          </p:nvGrpSpPr>
          <p:grpSpPr>
            <a:xfrm>
              <a:off x="888818" y="1790165"/>
              <a:ext cx="3271058" cy="2239928"/>
              <a:chOff x="888818" y="1790165"/>
              <a:chExt cx="3271058" cy="2239928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2586" y="1790165"/>
                <a:ext cx="2627290" cy="35636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/>
              <p:cNvCxnSpPr/>
              <p:nvPr/>
            </p:nvCxnSpPr>
            <p:spPr>
              <a:xfrm rot="5400000">
                <a:off x="893178" y="2180084"/>
                <a:ext cx="1845649" cy="1854369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550089" y="4074720"/>
              <a:ext cx="253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Georgia" panose="02040502050405020303" pitchFamily="18" charset="0"/>
                </a:rPr>
                <a:t>Stage 2</a:t>
              </a:r>
              <a:endParaRPr lang="en-US" dirty="0">
                <a:solidFill>
                  <a:srgbClr val="FF000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604279" y="1624256"/>
            <a:ext cx="4410202" cy="2067343"/>
            <a:chOff x="7604279" y="1624256"/>
            <a:chExt cx="4410202" cy="2067343"/>
          </a:xfrm>
        </p:grpSpPr>
        <p:grpSp>
          <p:nvGrpSpPr>
            <p:cNvPr id="40" name="Group 39"/>
            <p:cNvGrpSpPr/>
            <p:nvPr/>
          </p:nvGrpSpPr>
          <p:grpSpPr>
            <a:xfrm>
              <a:off x="8666462" y="2246057"/>
              <a:ext cx="3348019" cy="1445542"/>
              <a:chOff x="8843981" y="2265557"/>
              <a:chExt cx="3348019" cy="1445542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5"/>
              <a:srcRect l="40630" t="27344" r="16031" b="39844"/>
              <a:stretch/>
            </p:blipFill>
            <p:spPr>
              <a:xfrm>
                <a:off x="8843982" y="2285929"/>
                <a:ext cx="3348018" cy="1425170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8843981" y="2265557"/>
                <a:ext cx="3348019" cy="14455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Bent Arrow 40"/>
            <p:cNvSpPr/>
            <p:nvPr/>
          </p:nvSpPr>
          <p:spPr>
            <a:xfrm rot="16200000" flipH="1" flipV="1">
              <a:off x="8564995" y="663540"/>
              <a:ext cx="522275" cy="2443708"/>
            </a:xfrm>
            <a:prstGeom prst="bentArrow">
              <a:avLst>
                <a:gd name="adj1" fmla="val 0"/>
                <a:gd name="adj2" fmla="val 5080"/>
                <a:gd name="adj3" fmla="val 5935"/>
                <a:gd name="adj4" fmla="val 0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8886824" y="1968349"/>
              <a:ext cx="11516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4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591</Words>
  <Application>Microsoft Office PowerPoint</Application>
  <PresentationFormat>Widescreen</PresentationFormat>
  <Paragraphs>139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Aldhabi</vt:lpstr>
      <vt:lpstr>Arial</vt:lpstr>
      <vt:lpstr>Arial Black</vt:lpstr>
      <vt:lpstr>Calibri</vt:lpstr>
      <vt:lpstr>Calibri Light</vt:lpstr>
      <vt:lpstr>Gabriola</vt:lpstr>
      <vt:lpstr>Georgia</vt:lpstr>
      <vt:lpstr>Rockwell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MANPOWER HODs MODULE  (Resource Requisition)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DAEWOO-MTO-2</dc:creator>
  <cp:lastModifiedBy>DAEWOO-MTO-2</cp:lastModifiedBy>
  <cp:revision>46</cp:revision>
  <dcterms:created xsi:type="dcterms:W3CDTF">2023-11-24T09:34:41Z</dcterms:created>
  <dcterms:modified xsi:type="dcterms:W3CDTF">2023-12-01T11:44:23Z</dcterms:modified>
</cp:coreProperties>
</file>